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15" r:id="rId2"/>
    <p:sldMasterId id="2147483816" r:id="rId3"/>
    <p:sldMasterId id="2147483817" r:id="rId4"/>
    <p:sldMasterId id="2147483818" r:id="rId5"/>
    <p:sldMasterId id="2147483819" r:id="rId6"/>
    <p:sldMasterId id="2147483820" r:id="rId7"/>
    <p:sldMasterId id="2147483821" r:id="rId8"/>
  </p:sldMasterIdLst>
  <p:notesMasterIdLst>
    <p:notesMasterId r:id="rId26"/>
  </p:notesMasterIdLst>
  <p:sldIdLst>
    <p:sldId id="256" r:id="rId9"/>
    <p:sldId id="277" r:id="rId10"/>
    <p:sldId id="279" r:id="rId11"/>
    <p:sldId id="278" r:id="rId12"/>
    <p:sldId id="280" r:id="rId13"/>
    <p:sldId id="281" r:id="rId14"/>
    <p:sldId id="282" r:id="rId15"/>
    <p:sldId id="284" r:id="rId16"/>
    <p:sldId id="285" r:id="rId17"/>
    <p:sldId id="291" r:id="rId18"/>
    <p:sldId id="288" r:id="rId19"/>
    <p:sldId id="289" r:id="rId20"/>
    <p:sldId id="294" r:id="rId21"/>
    <p:sldId id="295" r:id="rId22"/>
    <p:sldId id="296" r:id="rId23"/>
    <p:sldId id="266" r:id="rId24"/>
    <p:sldId id="297" r:id="rId25"/>
  </p:sldIdLst>
  <p:sldSz cx="9148763" cy="6861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>
        <a:alpha val="100000"/>
      </a:srgbClr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/>
    <p:restoredTop sz="85631"/>
  </p:normalViewPr>
  <p:slideViewPr>
    <p:cSldViewPr>
      <p:cViewPr varScale="1">
        <p:scale>
          <a:sx n="95" d="100"/>
          <a:sy n="95" d="100"/>
        </p:scale>
        <p:origin x="-1374" y="-96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55250" cy="737552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2014-07-18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9" y="685800"/>
            <a:ext cx="457198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ko-KR" altLang="en-US" smtClean="0"/>
              <a:pPr lvl="0">
                <a:defRPr lang="ko-KR" altLang="en-US"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ko-KR" altLang="en-US" smtClean="0"/>
              <a:pPr lvl="0">
                <a:defRPr lang="ko-KR" altLang="en-US"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406" y="1600930"/>
            <a:ext cx="4040426" cy="2197001"/>
          </a:xfrm>
        </p:spPr>
        <p:txBody>
          <a:bodyPr>
            <a:normAutofit fontScale="8571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0301" y="1600930"/>
            <a:ext cx="4040426" cy="2197001"/>
          </a:xfrm>
        </p:spPr>
        <p:txBody>
          <a:bodyPr>
            <a:normAutofit fontScale="8571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234" y="3986037"/>
            <a:ext cx="4040426" cy="2197001"/>
          </a:xfrm>
        </p:spPr>
        <p:txBody>
          <a:bodyPr>
            <a:normAutofit fontScale="8571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9129" y="3986037"/>
            <a:ext cx="4040426" cy="2197001"/>
          </a:xfrm>
        </p:spPr>
        <p:txBody>
          <a:bodyPr>
            <a:normAutofit fontScale="8571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1">
              <a:rPr lang="ko-KR" altLang="en-US" smtClean="0"/>
              <a:pPr lvl="0"/>
              <a:t>2014-07-18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05573" y="6449791"/>
            <a:ext cx="2134577" cy="369284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spAutoFit/>
          </a:bodyPr>
          <a:lstStyle/>
          <a:p>
            <a:pPr lvl="0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lang="ko-KR" sz="1800" b="0" i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 lvl="0"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lang="ko-KR" sz="1800" b="0" i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/>
          <a:stretch>
            <a:fillRect/>
          </a:stretch>
        </p:blipFill>
        <p:spPr>
          <a:xfrm>
            <a:off x="3149" y="0"/>
            <a:ext cx="9141837" cy="6861129"/>
          </a:xfrm>
          <a:prstGeom prst="rect">
            <a:avLst/>
          </a:prstGeom>
        </p:spPr>
      </p:pic>
      <p:pic>
        <p:nvPicPr>
          <p:cNvPr id="15" name="그림 14" descr="파란농원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63839" y="6527748"/>
            <a:ext cx="684924" cy="33342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406" y="274763"/>
            <a:ext cx="8233321" cy="114352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406" y="6359250"/>
            <a:ext cx="2134564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5612" y="6359250"/>
            <a:ext cx="2896909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05573" y="6449791"/>
            <a:ext cx="2134577" cy="3692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lang="ko-KR" sz="1800" b="0" i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 lvl="0"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lang="ko-KR" sz="1800" b="0" i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pic>
        <p:nvPicPr>
          <p:cNvPr id="2050" name="그림 2049" descr="Picture 14"/>
          <p:cNvPicPr/>
          <p:nvPr/>
        </p:nvPicPr>
        <p:blipFill rotWithShape="1">
          <a:blip r:embed="rId14" cstate="print">
            <a:lum/>
          </a:blip>
          <a:stretch>
            <a:fillRect/>
          </a:stretch>
        </p:blipFill>
        <p:spPr>
          <a:xfrm>
            <a:off x="0" y="0"/>
            <a:ext cx="9148135" cy="686112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406" y="274763"/>
            <a:ext cx="8233321" cy="114352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406" y="6359250"/>
            <a:ext cx="2134564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5612" y="6359250"/>
            <a:ext cx="2896909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05573" y="6449791"/>
            <a:ext cx="2134577" cy="3692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lang="ko-KR" sz="1800" b="0" i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 lvl="0"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lang="ko-KR" sz="1800" b="0" i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pic>
        <p:nvPicPr>
          <p:cNvPr id="3074" name="그림 3073"/>
          <p:cNvPicPr/>
          <p:nvPr/>
        </p:nvPicPr>
        <p:blipFill rotWithShape="1">
          <a:blip r:embed="rId14" cstate="print">
            <a:lum/>
          </a:blip>
          <a:stretch>
            <a:fillRect/>
          </a:stretch>
        </p:blipFill>
        <p:spPr>
          <a:xfrm>
            <a:off x="0" y="0"/>
            <a:ext cx="9148135" cy="686112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sp>
        <p:nvSpPr>
          <p:cNvPr id="3075" name="직사각형 3074"/>
          <p:cNvSpPr/>
          <p:nvPr/>
        </p:nvSpPr>
        <p:spPr>
          <a:xfrm>
            <a:off x="0" y="4007062"/>
            <a:ext cx="9148135" cy="2854067"/>
          </a:xfrm>
          <a:prstGeom prst="rect">
            <a:avLst/>
          </a:prstGeom>
          <a:gradFill flip="xy" rotWithShape="0">
            <a:gsLst>
              <a:gs pos="0">
                <a:srgbClr val="CCFFCC">
                  <a:alpha val="10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406" y="274763"/>
            <a:ext cx="8233321" cy="114352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406" y="6359250"/>
            <a:ext cx="2134564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5612" y="6359250"/>
            <a:ext cx="2896909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05573" y="6449791"/>
            <a:ext cx="2134576" cy="36683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lang="ko-KR" sz="1800" b="0" i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 lvl="0"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lang="ko-KR" sz="1800" b="0" i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4098" name="직사각형 4097"/>
          <p:cNvSpPr/>
          <p:nvPr/>
        </p:nvSpPr>
        <p:spPr>
          <a:xfrm>
            <a:off x="0" y="0"/>
            <a:ext cx="9148135" cy="6861129"/>
          </a:xfrm>
          <a:prstGeom prst="rect">
            <a:avLst/>
          </a:prstGeom>
          <a:blipFill rotWithShape="1">
            <a:blip r:embed="rId14" cstate="print">
              <a:alphaModFix amt="60000"/>
              <a:lum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</a:ln>
        </p:spPr>
      </p:sp>
      <p:sp>
        <p:nvSpPr>
          <p:cNvPr id="4099" name="직사각형 4098"/>
          <p:cNvSpPr/>
          <p:nvPr/>
        </p:nvSpPr>
        <p:spPr>
          <a:xfrm>
            <a:off x="36516" y="2738097"/>
            <a:ext cx="9148191" cy="4123031"/>
          </a:xfrm>
          <a:prstGeom prst="rect">
            <a:avLst/>
          </a:prstGeom>
          <a:gradFill flip="xy" rotWithShape="0">
            <a:gsLst>
              <a:gs pos="0">
                <a:schemeClr val="bg1">
                  <a:alpha val="10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401" y="274764"/>
            <a:ext cx="8233332" cy="1143502"/>
          </a:xfrm>
          <a:prstGeom prst="rect">
            <a:avLst/>
          </a:prstGeom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sz="4400" b="0" i="0">
                <a:solidFill>
                  <a:schemeClr val="tx2"/>
                </a:solidFill>
                <a:latin typeface="굴림"/>
                <a:ea typeface="굴림"/>
                <a:sym typeface="Wingdings"/>
              </a:rPr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401" y="6248059"/>
            <a:ext cx="2134576" cy="4764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422D86A-5F52-4165-8473-F1B836277586}" type="datetime1">
              <a:rPr lang="en-US" altLang="ko-KR" sz="1400" b="0" i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7/18/2014</a:t>
            </a:fld>
            <a:endParaRPr lang="ko-KR" sz="1400" b="0" i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5593" y="6248059"/>
            <a:ext cx="2896948" cy="4764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sz="1400" b="0" i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6157" y="6248059"/>
            <a:ext cx="2134576" cy="4764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lang="ko-KR" sz="1400" b="0" i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 lvl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lang="ko-KR" sz="1400" b="0" i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406" y="274763"/>
            <a:ext cx="8233321" cy="114352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406" y="6359250"/>
            <a:ext cx="2134564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5612" y="6359250"/>
            <a:ext cx="2896909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6163" y="6359250"/>
            <a:ext cx="2134564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6146" name="그림 6145" descr="Picture 2"/>
          <p:cNvPicPr/>
          <p:nvPr/>
        </p:nvPicPr>
        <p:blipFill rotWithShape="1">
          <a:blip r:embed="rId14" cstate="print">
            <a:lum/>
          </a:blip>
          <a:stretch>
            <a:fillRect/>
          </a:stretch>
        </p:blipFill>
        <p:spPr>
          <a:xfrm>
            <a:off x="0" y="0"/>
            <a:ext cx="9148135" cy="686112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406" y="274763"/>
            <a:ext cx="8233321" cy="114352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406" y="6359250"/>
            <a:ext cx="2134564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5612" y="6359250"/>
            <a:ext cx="2896909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6163" y="6359250"/>
            <a:ext cx="2134564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7170" name="그림 7169"/>
          <p:cNvPicPr/>
          <p:nvPr/>
        </p:nvPicPr>
        <p:blipFill rotWithShape="1">
          <a:blip r:embed="rId14" cstate="print">
            <a:lum/>
          </a:blip>
          <a:stretch>
            <a:fillRect/>
          </a:stretch>
        </p:blipFill>
        <p:spPr>
          <a:xfrm>
            <a:off x="0" y="0"/>
            <a:ext cx="9148135" cy="686112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406" y="274763"/>
            <a:ext cx="8233321" cy="114352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406" y="6359250"/>
            <a:ext cx="2134564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5612" y="6359250"/>
            <a:ext cx="2896909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856195" y="9445121"/>
            <a:ext cx="2950941" cy="49715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lang="ko-KR" sz="1200" b="0" i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 marL="0" lv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lang="ko-KR" sz="1200" b="0" i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23554" name="직사각형 23553"/>
          <p:cNvSpPr/>
          <p:nvPr/>
        </p:nvSpPr>
        <p:spPr>
          <a:xfrm>
            <a:off x="0" y="0"/>
            <a:ext cx="2950941" cy="4970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sp>
      <p:sp>
        <p:nvSpPr>
          <p:cNvPr id="23555" name="직사각형 23554"/>
          <p:cNvSpPr/>
          <p:nvPr/>
        </p:nvSpPr>
        <p:spPr>
          <a:xfrm>
            <a:off x="3856195" y="0"/>
            <a:ext cx="2950941" cy="4970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sp>
      <p:sp>
        <p:nvSpPr>
          <p:cNvPr id="23556" name="직사각형 23555"/>
          <p:cNvSpPr/>
          <p:nvPr/>
        </p:nvSpPr>
        <p:spPr>
          <a:xfrm>
            <a:off x="902127" y="682919"/>
            <a:ext cx="4969547" cy="3727551"/>
          </a:xfrm>
          <a:prstGeom prst="rect">
            <a:avLst/>
          </a:prstGeom>
          <a:noFill/>
          <a:ln w="9491" cap="flat" cmpd="sng" algn="ctr">
            <a:solidFill>
              <a:srgbClr val="000000"/>
            </a:solidFill>
            <a:prstDash val="solid"/>
            <a:round/>
          </a:ln>
        </p:spPr>
      </p:sp>
      <p:sp>
        <p:nvSpPr>
          <p:cNvPr id="23558" name="직사각형 23557"/>
          <p:cNvSpPr/>
          <p:nvPr/>
        </p:nvSpPr>
        <p:spPr>
          <a:xfrm>
            <a:off x="0" y="9445121"/>
            <a:ext cx="2950941" cy="49715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406" y="274763"/>
            <a:ext cx="8233321" cy="114352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406" y="6359250"/>
            <a:ext cx="2134564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2014-07-18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5612" y="6359250"/>
            <a:ext cx="2896909" cy="36529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856195" y="9445121"/>
            <a:ext cx="2950941" cy="49715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lang="ko-KR" sz="1200" b="0" i="0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pPr marL="0" lv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lang="ko-KR" sz="1200" b="0" i="0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  <p:sp>
        <p:nvSpPr>
          <p:cNvPr id="40962" name="직사각형 40961"/>
          <p:cNvSpPr/>
          <p:nvPr/>
        </p:nvSpPr>
        <p:spPr>
          <a:xfrm>
            <a:off x="0" y="0"/>
            <a:ext cx="2950941" cy="4970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sp>
      <p:sp>
        <p:nvSpPr>
          <p:cNvPr id="40963" name="직사각형 40962"/>
          <p:cNvSpPr/>
          <p:nvPr/>
        </p:nvSpPr>
        <p:spPr>
          <a:xfrm>
            <a:off x="3856195" y="0"/>
            <a:ext cx="2950941" cy="4970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sp>
      <p:sp>
        <p:nvSpPr>
          <p:cNvPr id="40964" name="직사각형 40963"/>
          <p:cNvSpPr/>
          <p:nvPr/>
        </p:nvSpPr>
        <p:spPr>
          <a:xfrm>
            <a:off x="0" y="9445121"/>
            <a:ext cx="2950941" cy="49715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0.png"/><Relationship Id="rId7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jaewoo0630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그림 8194" descr="그림 7"/>
          <p:cNvPicPr/>
          <p:nvPr/>
        </p:nvPicPr>
        <p:blipFill rotWithShape="1">
          <a:blip r:embed="rId2" cstate="print">
            <a:lum/>
          </a:blip>
          <a:stretch>
            <a:fillRect/>
          </a:stretch>
        </p:blipFill>
        <p:spPr>
          <a:xfrm>
            <a:off x="0" y="3787909"/>
            <a:ext cx="9148135" cy="291280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8198" name="그림 8197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568806" y="-621511"/>
            <a:ext cx="6462557" cy="6861129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Shape 91"/>
          <p:cNvSpPr>
            <a:spLocks noChangeArrowheads="1"/>
          </p:cNvSpPr>
          <p:nvPr/>
        </p:nvSpPr>
        <p:spPr bwMode="auto">
          <a:xfrm>
            <a:off x="684923" y="4818963"/>
            <a:ext cx="3820065" cy="1636758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19050" algn="ctr">
            <a:solidFill>
              <a:srgbClr val="91BDFD">
                <a:alpha val="99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ko-KR" altLang="en-US" sz="1100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94" name="AutoShape 91"/>
          <p:cNvSpPr>
            <a:spLocks noChangeArrowheads="1"/>
          </p:cNvSpPr>
          <p:nvPr/>
        </p:nvSpPr>
        <p:spPr bwMode="auto">
          <a:xfrm>
            <a:off x="4718435" y="4818963"/>
            <a:ext cx="3820065" cy="1636758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19050" algn="ctr">
            <a:solidFill>
              <a:srgbClr val="91BDFD">
                <a:alpha val="99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ko-KR" altLang="en-US" sz="1100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93" name="AutoShape 91"/>
          <p:cNvSpPr>
            <a:spLocks noChangeArrowheads="1"/>
          </p:cNvSpPr>
          <p:nvPr/>
        </p:nvSpPr>
        <p:spPr bwMode="auto">
          <a:xfrm>
            <a:off x="4718435" y="2946261"/>
            <a:ext cx="3820065" cy="1636758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19050" algn="ctr">
            <a:solidFill>
              <a:srgbClr val="91BDFD">
                <a:alpha val="99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ko-KR" altLang="en-US" sz="1100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7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Picture 14" descr="rrect03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96" y="1413831"/>
            <a:ext cx="3025775" cy="752475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40869" y="1623334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-2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취급품목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AutoShape 91"/>
          <p:cNvSpPr>
            <a:spLocks noChangeArrowheads="1"/>
          </p:cNvSpPr>
          <p:nvPr/>
        </p:nvSpPr>
        <p:spPr bwMode="auto">
          <a:xfrm>
            <a:off x="682289" y="2966124"/>
            <a:ext cx="3820065" cy="1636758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19050" algn="ctr">
            <a:solidFill>
              <a:srgbClr val="91BDFD">
                <a:alpha val="99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ko-KR" altLang="en-US" sz="1100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0" name="AutoShape 99"/>
          <p:cNvSpPr>
            <a:spLocks noChangeArrowheads="1"/>
          </p:cNvSpPr>
          <p:nvPr/>
        </p:nvSpPr>
        <p:spPr bwMode="auto">
          <a:xfrm>
            <a:off x="1682750" y="2278155"/>
            <a:ext cx="6554788" cy="406173"/>
          </a:xfrm>
          <a:prstGeom prst="roundRect">
            <a:avLst>
              <a:gd name="adj" fmla="val 0"/>
            </a:avLst>
          </a:prstGeom>
          <a:solidFill>
            <a:srgbClr val="2DB9FF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21" name="Line 100"/>
          <p:cNvSpPr>
            <a:spLocks noChangeShapeType="1"/>
          </p:cNvSpPr>
          <p:nvPr/>
        </p:nvSpPr>
        <p:spPr bwMode="auto">
          <a:xfrm>
            <a:off x="1571912" y="2926398"/>
            <a:ext cx="654246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AutoShape 103"/>
          <p:cNvSpPr>
            <a:spLocks noChangeArrowheads="1"/>
          </p:cNvSpPr>
          <p:nvPr/>
        </p:nvSpPr>
        <p:spPr bwMode="auto">
          <a:xfrm>
            <a:off x="1533525" y="2201221"/>
            <a:ext cx="1168154" cy="5275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ko-KR" sz="1200" b="1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4" name="AutoShape 104"/>
          <p:cNvSpPr>
            <a:spLocks noChangeArrowheads="1"/>
          </p:cNvSpPr>
          <p:nvPr/>
        </p:nvSpPr>
        <p:spPr bwMode="auto">
          <a:xfrm>
            <a:off x="900113" y="2268630"/>
            <a:ext cx="1916700" cy="4061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국내산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깐도라지</a:t>
            </a:r>
            <a:endParaRPr lang="ko-KR" altLang="en-US" sz="12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33" name="Picture 2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437" y="2336779"/>
            <a:ext cx="1745905" cy="2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그림 59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0461" y="3018289"/>
            <a:ext cx="3673377" cy="1512566"/>
          </a:xfrm>
          <a:prstGeom prst="rect">
            <a:avLst/>
          </a:prstGeom>
        </p:spPr>
      </p:pic>
      <p:pic>
        <p:nvPicPr>
          <p:cNvPr id="61" name="그림 60" descr="12good_co_kr_20120424_1657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0462" y="4890990"/>
            <a:ext cx="3601350" cy="1425803"/>
          </a:xfrm>
          <a:prstGeom prst="rect">
            <a:avLst/>
          </a:prstGeom>
        </p:spPr>
      </p:pic>
      <p:pic>
        <p:nvPicPr>
          <p:cNvPr id="62" name="그림 61" descr="우엉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950" y="4890990"/>
            <a:ext cx="3673377" cy="1440540"/>
          </a:xfrm>
          <a:prstGeom prst="rect">
            <a:avLst/>
          </a:prstGeom>
        </p:spPr>
      </p:pic>
      <p:pic>
        <p:nvPicPr>
          <p:cNvPr id="92" name="그림 91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6950" y="3018287"/>
            <a:ext cx="3676694" cy="1512567"/>
          </a:xfrm>
          <a:prstGeom prst="rect">
            <a:avLst/>
          </a:prstGeom>
        </p:spPr>
      </p:pic>
      <p:sp>
        <p:nvSpPr>
          <p:cNvPr id="99" name="AutoShape 103"/>
          <p:cNvSpPr>
            <a:spLocks noChangeArrowheads="1"/>
          </p:cNvSpPr>
          <p:nvPr/>
        </p:nvSpPr>
        <p:spPr bwMode="auto">
          <a:xfrm>
            <a:off x="4155417" y="2182759"/>
            <a:ext cx="1168154" cy="5275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ko-KR" sz="1200" b="1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00" name="AutoShape 104"/>
          <p:cNvSpPr>
            <a:spLocks noChangeArrowheads="1"/>
          </p:cNvSpPr>
          <p:nvPr/>
        </p:nvSpPr>
        <p:spPr bwMode="auto">
          <a:xfrm>
            <a:off x="3522005" y="2250168"/>
            <a:ext cx="1916700" cy="4061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국내산 더덕</a:t>
            </a:r>
            <a:endParaRPr lang="ko-KR" altLang="en-US" sz="12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101" name="Picture 2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2329" y="2318317"/>
            <a:ext cx="1745905" cy="2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AutoShape 103"/>
          <p:cNvSpPr>
            <a:spLocks noChangeArrowheads="1"/>
          </p:cNvSpPr>
          <p:nvPr/>
        </p:nvSpPr>
        <p:spPr bwMode="auto">
          <a:xfrm>
            <a:off x="7036497" y="2206128"/>
            <a:ext cx="1168154" cy="5275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ko-KR" sz="1200" b="1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03" name="AutoShape 104"/>
          <p:cNvSpPr>
            <a:spLocks noChangeArrowheads="1"/>
          </p:cNvSpPr>
          <p:nvPr/>
        </p:nvSpPr>
        <p:spPr bwMode="auto">
          <a:xfrm>
            <a:off x="6403085" y="2273537"/>
            <a:ext cx="1916700" cy="4061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국내산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깐우엉</a:t>
            </a:r>
            <a:endParaRPr lang="ko-KR" altLang="en-US" sz="12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104" name="Picture 2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3409" y="2341686"/>
            <a:ext cx="1745905" cy="2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Picture 14" descr="rrect03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96" y="1413831"/>
            <a:ext cx="3025775" cy="752475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40869" y="1623334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-2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제품소개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Line 102"/>
          <p:cNvSpPr>
            <a:spLocks noChangeShapeType="1"/>
          </p:cNvSpPr>
          <p:nvPr/>
        </p:nvSpPr>
        <p:spPr bwMode="auto">
          <a:xfrm>
            <a:off x="1791833" y="2507939"/>
            <a:ext cx="6383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" name="Picture 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1" y="2272989"/>
            <a:ext cx="13144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utoShape 91"/>
          <p:cNvSpPr>
            <a:spLocks noChangeArrowheads="1"/>
          </p:cNvSpPr>
          <p:nvPr/>
        </p:nvSpPr>
        <p:spPr bwMode="auto">
          <a:xfrm>
            <a:off x="838637" y="2671855"/>
            <a:ext cx="2592387" cy="1800225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19050" algn="ctr">
            <a:solidFill>
              <a:srgbClr val="91BDFD">
                <a:alpha val="99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ko-KR" altLang="en-US" sz="1100" dirty="0"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908487" y="2748055"/>
            <a:ext cx="2460625" cy="1654175"/>
            <a:chOff x="627" y="1344"/>
            <a:chExt cx="2106" cy="1219"/>
          </a:xfrm>
        </p:grpSpPr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627" y="1344"/>
              <a:ext cx="2106" cy="148"/>
              <a:chOff x="627" y="1344"/>
              <a:chExt cx="2106" cy="100"/>
            </a:xfrm>
          </p:grpSpPr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627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 flipH="1">
                <a:off x="2563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7" name="Group 96"/>
            <p:cNvGrpSpPr>
              <a:grpSpLocks/>
            </p:cNvGrpSpPr>
            <p:nvPr/>
          </p:nvGrpSpPr>
          <p:grpSpPr bwMode="auto">
            <a:xfrm flipV="1">
              <a:off x="627" y="2415"/>
              <a:ext cx="2106" cy="148"/>
              <a:chOff x="627" y="1344"/>
              <a:chExt cx="2106" cy="100"/>
            </a:xfrm>
          </p:grpSpPr>
          <p:sp>
            <p:nvSpPr>
              <p:cNvPr id="18" name="Freeform 97"/>
              <p:cNvSpPr>
                <a:spLocks/>
              </p:cNvSpPr>
              <p:nvPr/>
            </p:nvSpPr>
            <p:spPr bwMode="auto">
              <a:xfrm>
                <a:off x="627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" name="Freeform 98"/>
              <p:cNvSpPr>
                <a:spLocks/>
              </p:cNvSpPr>
              <p:nvPr/>
            </p:nvSpPr>
            <p:spPr bwMode="auto">
              <a:xfrm flipH="1">
                <a:off x="2563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1621274" y="2278155"/>
            <a:ext cx="6554788" cy="276225"/>
          </a:xfrm>
          <a:prstGeom prst="roundRect">
            <a:avLst>
              <a:gd name="adj" fmla="val 0"/>
            </a:avLst>
          </a:prstGeom>
          <a:solidFill>
            <a:srgbClr val="2DB9FF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23" name="Line 100"/>
          <p:cNvSpPr>
            <a:spLocks noChangeShapeType="1"/>
          </p:cNvSpPr>
          <p:nvPr/>
        </p:nvSpPr>
        <p:spPr bwMode="auto">
          <a:xfrm>
            <a:off x="1792724" y="2508342"/>
            <a:ext cx="6383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AutoShape 103"/>
          <p:cNvSpPr>
            <a:spLocks noChangeArrowheads="1"/>
          </p:cNvSpPr>
          <p:nvPr/>
        </p:nvSpPr>
        <p:spPr bwMode="auto">
          <a:xfrm>
            <a:off x="1472049" y="2240055"/>
            <a:ext cx="879475" cy="3587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ko-KR" sz="1200" b="1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5" name="AutoShape 104"/>
          <p:cNvSpPr>
            <a:spLocks noChangeArrowheads="1"/>
          </p:cNvSpPr>
          <p:nvPr/>
        </p:nvSpPr>
        <p:spPr bwMode="auto">
          <a:xfrm>
            <a:off x="838637" y="2268630"/>
            <a:ext cx="1443037" cy="276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국내산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피도라지</a:t>
            </a:r>
            <a:endParaRPr lang="ko-KR" altLang="en-US" sz="11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6" name="Rectangle 115"/>
          <p:cNvSpPr>
            <a:spLocks noChangeArrowheads="1"/>
          </p:cNvSpPr>
          <p:nvPr/>
        </p:nvSpPr>
        <p:spPr bwMode="auto">
          <a:xfrm>
            <a:off x="3494524" y="2717892"/>
            <a:ext cx="1271588" cy="2476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27" name="Rectangle 116"/>
          <p:cNvSpPr>
            <a:spLocks noChangeArrowheads="1"/>
          </p:cNvSpPr>
          <p:nvPr/>
        </p:nvSpPr>
        <p:spPr bwMode="auto">
          <a:xfrm>
            <a:off x="4820087" y="2717892"/>
            <a:ext cx="3355975" cy="2476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28" name="Rectangle 117"/>
          <p:cNvSpPr>
            <a:spLocks noChangeArrowheads="1"/>
          </p:cNvSpPr>
          <p:nvPr/>
        </p:nvSpPr>
        <p:spPr bwMode="auto">
          <a:xfrm>
            <a:off x="3972362" y="3029042"/>
            <a:ext cx="793750" cy="260350"/>
          </a:xfrm>
          <a:prstGeom prst="rect">
            <a:avLst/>
          </a:prstGeom>
          <a:solidFill>
            <a:srgbClr val="C0C0C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29" name="Rectangle 118"/>
          <p:cNvSpPr>
            <a:spLocks noChangeArrowheads="1"/>
          </p:cNvSpPr>
          <p:nvPr/>
        </p:nvSpPr>
        <p:spPr bwMode="auto">
          <a:xfrm>
            <a:off x="3972362" y="3341780"/>
            <a:ext cx="793750" cy="1103312"/>
          </a:xfrm>
          <a:prstGeom prst="rect">
            <a:avLst/>
          </a:prstGeom>
          <a:solidFill>
            <a:srgbClr val="C0C0C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30" name="Rectangle 119"/>
          <p:cNvSpPr>
            <a:spLocks noChangeArrowheads="1"/>
          </p:cNvSpPr>
          <p:nvPr/>
        </p:nvSpPr>
        <p:spPr bwMode="auto">
          <a:xfrm>
            <a:off x="3494524" y="3029042"/>
            <a:ext cx="423863" cy="1414463"/>
          </a:xfrm>
          <a:prstGeom prst="rect">
            <a:avLst/>
          </a:prstGeom>
          <a:gradFill rotWithShape="1">
            <a:gsLst>
              <a:gs pos="0">
                <a:srgbClr val="0073AC"/>
              </a:gs>
              <a:gs pos="100000">
                <a:srgbClr val="0073AC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31" name="Rectangle 120"/>
          <p:cNvSpPr>
            <a:spLocks noChangeArrowheads="1"/>
          </p:cNvSpPr>
          <p:nvPr/>
        </p:nvSpPr>
        <p:spPr bwMode="auto">
          <a:xfrm>
            <a:off x="4820087" y="3029042"/>
            <a:ext cx="3357562" cy="260350"/>
          </a:xfrm>
          <a:prstGeom prst="rect">
            <a:avLst/>
          </a:prstGeom>
          <a:solidFill>
            <a:srgbClr val="F2F2F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32" name="Rectangle 121"/>
          <p:cNvSpPr>
            <a:spLocks noChangeArrowheads="1"/>
          </p:cNvSpPr>
          <p:nvPr/>
        </p:nvSpPr>
        <p:spPr bwMode="auto">
          <a:xfrm>
            <a:off x="4820087" y="3341780"/>
            <a:ext cx="3357562" cy="1103312"/>
          </a:xfrm>
          <a:prstGeom prst="rect">
            <a:avLst/>
          </a:prstGeom>
          <a:solidFill>
            <a:srgbClr val="F2F2F2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33" name="Group 184"/>
          <p:cNvGraphicFramePr>
            <a:graphicFrameLocks noGrp="1"/>
          </p:cNvGraphicFramePr>
          <p:nvPr/>
        </p:nvGraphicFramePr>
        <p:xfrm>
          <a:off x="3494524" y="2690905"/>
          <a:ext cx="4681538" cy="1781176"/>
        </p:xfrm>
        <a:graphic>
          <a:graphicData uri="http://schemas.openxmlformats.org/drawingml/2006/table">
            <a:tbl>
              <a:tblPr/>
              <a:tblGrid>
                <a:gridCol w="450850"/>
                <a:gridCol w="846138"/>
                <a:gridCol w="338455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구 분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내 용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디자인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재 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국내산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피도라지</a:t>
                      </a:r>
                      <a:endParaRPr kumimoji="1" lang="ko-KR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내용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국내산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피도라지를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깐통도라지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막채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실채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,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편등으로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상품성과 기호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(cm)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에 따라 맞게 세절및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절단이 가능하며 안정적 공급이 가능</a:t>
                      </a:r>
                      <a:endParaRPr kumimoji="1" lang="ko-KR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" name="Picture 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962" y="2271805"/>
            <a:ext cx="13144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그림 3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664" y="2724018"/>
            <a:ext cx="2448918" cy="1656623"/>
          </a:xfrm>
          <a:prstGeom prst="rect">
            <a:avLst/>
          </a:prstGeom>
        </p:spPr>
      </p:pic>
      <p:sp>
        <p:nvSpPr>
          <p:cNvPr id="36" name="AutoShape 91"/>
          <p:cNvSpPr>
            <a:spLocks noChangeArrowheads="1"/>
          </p:cNvSpPr>
          <p:nvPr/>
        </p:nvSpPr>
        <p:spPr bwMode="auto">
          <a:xfrm>
            <a:off x="864440" y="4943603"/>
            <a:ext cx="2592387" cy="1800225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19050" algn="ctr">
            <a:solidFill>
              <a:srgbClr val="91BDFD">
                <a:alpha val="99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ko-KR" altLang="en-US" sz="1100" dirty="0"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37" name="Group 92"/>
          <p:cNvGrpSpPr>
            <a:grpSpLocks/>
          </p:cNvGrpSpPr>
          <p:nvPr/>
        </p:nvGrpSpPr>
        <p:grpSpPr bwMode="auto">
          <a:xfrm>
            <a:off x="934290" y="5019803"/>
            <a:ext cx="2460625" cy="1654175"/>
            <a:chOff x="627" y="1344"/>
            <a:chExt cx="2106" cy="1219"/>
          </a:xfrm>
        </p:grpSpPr>
        <p:grpSp>
          <p:nvGrpSpPr>
            <p:cNvPr id="38" name="Group 93"/>
            <p:cNvGrpSpPr>
              <a:grpSpLocks/>
            </p:cNvGrpSpPr>
            <p:nvPr/>
          </p:nvGrpSpPr>
          <p:grpSpPr bwMode="auto">
            <a:xfrm>
              <a:off x="627" y="1344"/>
              <a:ext cx="2106" cy="148"/>
              <a:chOff x="627" y="1344"/>
              <a:chExt cx="2106" cy="100"/>
            </a:xfrm>
          </p:grpSpPr>
          <p:sp>
            <p:nvSpPr>
              <p:cNvPr id="42" name="Freeform 94"/>
              <p:cNvSpPr>
                <a:spLocks/>
              </p:cNvSpPr>
              <p:nvPr/>
            </p:nvSpPr>
            <p:spPr bwMode="auto">
              <a:xfrm>
                <a:off x="627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Freeform 95"/>
              <p:cNvSpPr>
                <a:spLocks/>
              </p:cNvSpPr>
              <p:nvPr/>
            </p:nvSpPr>
            <p:spPr bwMode="auto">
              <a:xfrm flipH="1">
                <a:off x="2563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9" name="Group 96"/>
            <p:cNvGrpSpPr>
              <a:grpSpLocks/>
            </p:cNvGrpSpPr>
            <p:nvPr/>
          </p:nvGrpSpPr>
          <p:grpSpPr bwMode="auto">
            <a:xfrm flipV="1">
              <a:off x="627" y="2415"/>
              <a:ext cx="2106" cy="148"/>
              <a:chOff x="627" y="1344"/>
              <a:chExt cx="2106" cy="100"/>
            </a:xfrm>
          </p:grpSpPr>
          <p:sp>
            <p:nvSpPr>
              <p:cNvPr id="40" name="Freeform 97"/>
              <p:cNvSpPr>
                <a:spLocks/>
              </p:cNvSpPr>
              <p:nvPr/>
            </p:nvSpPr>
            <p:spPr bwMode="auto">
              <a:xfrm>
                <a:off x="627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" name="Freeform 98"/>
              <p:cNvSpPr>
                <a:spLocks/>
              </p:cNvSpPr>
              <p:nvPr/>
            </p:nvSpPr>
            <p:spPr bwMode="auto">
              <a:xfrm flipH="1">
                <a:off x="2563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4" name="AutoShape 99"/>
          <p:cNvSpPr>
            <a:spLocks noChangeArrowheads="1"/>
          </p:cNvSpPr>
          <p:nvPr/>
        </p:nvSpPr>
        <p:spPr bwMode="auto">
          <a:xfrm>
            <a:off x="1647077" y="4549903"/>
            <a:ext cx="6554788" cy="276225"/>
          </a:xfrm>
          <a:prstGeom prst="roundRect">
            <a:avLst>
              <a:gd name="adj" fmla="val 0"/>
            </a:avLst>
          </a:prstGeom>
          <a:solidFill>
            <a:srgbClr val="2DB9FF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45" name="Line 100"/>
          <p:cNvSpPr>
            <a:spLocks noChangeShapeType="1"/>
          </p:cNvSpPr>
          <p:nvPr/>
        </p:nvSpPr>
        <p:spPr bwMode="auto">
          <a:xfrm>
            <a:off x="1818527" y="4780090"/>
            <a:ext cx="6383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" name="AutoShape 103"/>
          <p:cNvSpPr>
            <a:spLocks noChangeArrowheads="1"/>
          </p:cNvSpPr>
          <p:nvPr/>
        </p:nvSpPr>
        <p:spPr bwMode="auto">
          <a:xfrm>
            <a:off x="1497852" y="4511803"/>
            <a:ext cx="879475" cy="3587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ko-KR" sz="1200" b="1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7" name="AutoShape 104"/>
          <p:cNvSpPr>
            <a:spLocks noChangeArrowheads="1"/>
          </p:cNvSpPr>
          <p:nvPr/>
        </p:nvSpPr>
        <p:spPr bwMode="auto">
          <a:xfrm>
            <a:off x="864440" y="4540378"/>
            <a:ext cx="1443037" cy="276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국내산 통도라지</a:t>
            </a:r>
            <a:endParaRPr lang="ko-KR" altLang="en-US" sz="11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8" name="Rectangle 115"/>
          <p:cNvSpPr>
            <a:spLocks noChangeArrowheads="1"/>
          </p:cNvSpPr>
          <p:nvPr/>
        </p:nvSpPr>
        <p:spPr bwMode="auto">
          <a:xfrm>
            <a:off x="3520327" y="4989640"/>
            <a:ext cx="1271588" cy="2476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49" name="Rectangle 116"/>
          <p:cNvSpPr>
            <a:spLocks noChangeArrowheads="1"/>
          </p:cNvSpPr>
          <p:nvPr/>
        </p:nvSpPr>
        <p:spPr bwMode="auto">
          <a:xfrm>
            <a:off x="4845890" y="4989640"/>
            <a:ext cx="3355975" cy="2476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0" name="Rectangle 117"/>
          <p:cNvSpPr>
            <a:spLocks noChangeArrowheads="1"/>
          </p:cNvSpPr>
          <p:nvPr/>
        </p:nvSpPr>
        <p:spPr bwMode="auto">
          <a:xfrm>
            <a:off x="3998165" y="5300790"/>
            <a:ext cx="793750" cy="260350"/>
          </a:xfrm>
          <a:prstGeom prst="rect">
            <a:avLst/>
          </a:prstGeom>
          <a:solidFill>
            <a:srgbClr val="C0C0C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1" name="Rectangle 118"/>
          <p:cNvSpPr>
            <a:spLocks noChangeArrowheads="1"/>
          </p:cNvSpPr>
          <p:nvPr/>
        </p:nvSpPr>
        <p:spPr bwMode="auto">
          <a:xfrm>
            <a:off x="3998165" y="5613528"/>
            <a:ext cx="793750" cy="1103312"/>
          </a:xfrm>
          <a:prstGeom prst="rect">
            <a:avLst/>
          </a:prstGeom>
          <a:solidFill>
            <a:srgbClr val="C0C0C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2" name="Rectangle 119"/>
          <p:cNvSpPr>
            <a:spLocks noChangeArrowheads="1"/>
          </p:cNvSpPr>
          <p:nvPr/>
        </p:nvSpPr>
        <p:spPr bwMode="auto">
          <a:xfrm>
            <a:off x="3520327" y="5300790"/>
            <a:ext cx="423863" cy="1414463"/>
          </a:xfrm>
          <a:prstGeom prst="rect">
            <a:avLst/>
          </a:prstGeom>
          <a:gradFill rotWithShape="1">
            <a:gsLst>
              <a:gs pos="0">
                <a:srgbClr val="0073AC"/>
              </a:gs>
              <a:gs pos="100000">
                <a:srgbClr val="0073AC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3" name="Rectangle 120"/>
          <p:cNvSpPr>
            <a:spLocks noChangeArrowheads="1"/>
          </p:cNvSpPr>
          <p:nvPr/>
        </p:nvSpPr>
        <p:spPr bwMode="auto">
          <a:xfrm>
            <a:off x="4845890" y="5300790"/>
            <a:ext cx="3357562" cy="260350"/>
          </a:xfrm>
          <a:prstGeom prst="rect">
            <a:avLst/>
          </a:prstGeom>
          <a:solidFill>
            <a:srgbClr val="F2F2F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4" name="Rectangle 121"/>
          <p:cNvSpPr>
            <a:spLocks noChangeArrowheads="1"/>
          </p:cNvSpPr>
          <p:nvPr/>
        </p:nvSpPr>
        <p:spPr bwMode="auto">
          <a:xfrm>
            <a:off x="4845890" y="5613528"/>
            <a:ext cx="3357562" cy="1103312"/>
          </a:xfrm>
          <a:prstGeom prst="rect">
            <a:avLst/>
          </a:prstGeom>
          <a:solidFill>
            <a:srgbClr val="F2F2F2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55" name="Group 184"/>
          <p:cNvGraphicFramePr>
            <a:graphicFrameLocks noGrp="1"/>
          </p:cNvGraphicFramePr>
          <p:nvPr/>
        </p:nvGraphicFramePr>
        <p:xfrm>
          <a:off x="3520327" y="4962653"/>
          <a:ext cx="4681538" cy="1781176"/>
        </p:xfrm>
        <a:graphic>
          <a:graphicData uri="http://schemas.openxmlformats.org/drawingml/2006/table">
            <a:tbl>
              <a:tblPr/>
              <a:tblGrid>
                <a:gridCol w="450850"/>
                <a:gridCol w="846138"/>
                <a:gridCol w="338455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구 분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내 용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통도라지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재 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국내산 도라지</a:t>
                      </a:r>
                      <a:endParaRPr kumimoji="1" lang="ko-KR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내용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국내산 도라지로서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단계 세척을 통해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흙과 불순물을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제거후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 도라지의 몸체를 깨끗하게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탈피한 상태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깐통도라지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" name="Picture 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765" y="4543553"/>
            <a:ext cx="13144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그림 56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7358" y="4995768"/>
            <a:ext cx="2448918" cy="16566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Picture 14" descr="rrect03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96" y="1413831"/>
            <a:ext cx="3025775" cy="752475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40869" y="1623334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-2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제품소개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AutoShape 91"/>
          <p:cNvSpPr>
            <a:spLocks noChangeArrowheads="1"/>
          </p:cNvSpPr>
          <p:nvPr/>
        </p:nvSpPr>
        <p:spPr bwMode="auto">
          <a:xfrm>
            <a:off x="900113" y="2658152"/>
            <a:ext cx="2592387" cy="1800225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19050" algn="ctr">
            <a:solidFill>
              <a:srgbClr val="91BDFD">
                <a:alpha val="99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ko-KR" altLang="en-US" sz="1100" dirty="0"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969963" y="2734352"/>
            <a:ext cx="2460625" cy="1654175"/>
            <a:chOff x="627" y="1344"/>
            <a:chExt cx="2106" cy="1219"/>
          </a:xfrm>
        </p:grpSpPr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627" y="1344"/>
              <a:ext cx="2106" cy="148"/>
              <a:chOff x="627" y="1344"/>
              <a:chExt cx="2106" cy="100"/>
            </a:xfrm>
          </p:grpSpPr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627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 flipH="1">
                <a:off x="2563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7" name="Group 96"/>
            <p:cNvGrpSpPr>
              <a:grpSpLocks/>
            </p:cNvGrpSpPr>
            <p:nvPr/>
          </p:nvGrpSpPr>
          <p:grpSpPr bwMode="auto">
            <a:xfrm flipV="1">
              <a:off x="627" y="2415"/>
              <a:ext cx="2106" cy="148"/>
              <a:chOff x="627" y="1344"/>
              <a:chExt cx="2106" cy="100"/>
            </a:xfrm>
          </p:grpSpPr>
          <p:sp>
            <p:nvSpPr>
              <p:cNvPr id="18" name="Freeform 97"/>
              <p:cNvSpPr>
                <a:spLocks/>
              </p:cNvSpPr>
              <p:nvPr/>
            </p:nvSpPr>
            <p:spPr bwMode="auto">
              <a:xfrm>
                <a:off x="627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" name="Freeform 98"/>
              <p:cNvSpPr>
                <a:spLocks/>
              </p:cNvSpPr>
              <p:nvPr/>
            </p:nvSpPr>
            <p:spPr bwMode="auto">
              <a:xfrm flipH="1">
                <a:off x="2563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1682750" y="2264452"/>
            <a:ext cx="6554788" cy="276225"/>
          </a:xfrm>
          <a:prstGeom prst="roundRect">
            <a:avLst>
              <a:gd name="adj" fmla="val 0"/>
            </a:avLst>
          </a:prstGeom>
          <a:solidFill>
            <a:srgbClr val="2DB9FF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23" name="Line 100"/>
          <p:cNvSpPr>
            <a:spLocks noChangeShapeType="1"/>
          </p:cNvSpPr>
          <p:nvPr/>
        </p:nvSpPr>
        <p:spPr bwMode="auto">
          <a:xfrm>
            <a:off x="1854200" y="2494639"/>
            <a:ext cx="6383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AutoShape 103"/>
          <p:cNvSpPr>
            <a:spLocks noChangeArrowheads="1"/>
          </p:cNvSpPr>
          <p:nvPr/>
        </p:nvSpPr>
        <p:spPr bwMode="auto">
          <a:xfrm>
            <a:off x="1533525" y="2226352"/>
            <a:ext cx="879475" cy="3587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ko-KR" sz="1200" b="1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5" name="AutoShape 104"/>
          <p:cNvSpPr>
            <a:spLocks noChangeArrowheads="1"/>
          </p:cNvSpPr>
          <p:nvPr/>
        </p:nvSpPr>
        <p:spPr bwMode="auto">
          <a:xfrm>
            <a:off x="900113" y="2254927"/>
            <a:ext cx="1443037" cy="276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국내산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실채도라지</a:t>
            </a:r>
            <a:endParaRPr lang="ko-KR" altLang="en-US" sz="11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6" name="Rectangle 115"/>
          <p:cNvSpPr>
            <a:spLocks noChangeArrowheads="1"/>
          </p:cNvSpPr>
          <p:nvPr/>
        </p:nvSpPr>
        <p:spPr bwMode="auto">
          <a:xfrm>
            <a:off x="3556000" y="2704189"/>
            <a:ext cx="1271588" cy="2476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27" name="Rectangle 116"/>
          <p:cNvSpPr>
            <a:spLocks noChangeArrowheads="1"/>
          </p:cNvSpPr>
          <p:nvPr/>
        </p:nvSpPr>
        <p:spPr bwMode="auto">
          <a:xfrm>
            <a:off x="4881563" y="2704189"/>
            <a:ext cx="3355975" cy="2476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28" name="Rectangle 117"/>
          <p:cNvSpPr>
            <a:spLocks noChangeArrowheads="1"/>
          </p:cNvSpPr>
          <p:nvPr/>
        </p:nvSpPr>
        <p:spPr bwMode="auto">
          <a:xfrm>
            <a:off x="4033838" y="3015339"/>
            <a:ext cx="793750" cy="260350"/>
          </a:xfrm>
          <a:prstGeom prst="rect">
            <a:avLst/>
          </a:prstGeom>
          <a:solidFill>
            <a:srgbClr val="C0C0C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29" name="Rectangle 118"/>
          <p:cNvSpPr>
            <a:spLocks noChangeArrowheads="1"/>
          </p:cNvSpPr>
          <p:nvPr/>
        </p:nvSpPr>
        <p:spPr bwMode="auto">
          <a:xfrm>
            <a:off x="4033838" y="3328077"/>
            <a:ext cx="793750" cy="1103312"/>
          </a:xfrm>
          <a:prstGeom prst="rect">
            <a:avLst/>
          </a:prstGeom>
          <a:solidFill>
            <a:srgbClr val="C0C0C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30" name="Rectangle 119"/>
          <p:cNvSpPr>
            <a:spLocks noChangeArrowheads="1"/>
          </p:cNvSpPr>
          <p:nvPr/>
        </p:nvSpPr>
        <p:spPr bwMode="auto">
          <a:xfrm>
            <a:off x="3556000" y="3015339"/>
            <a:ext cx="423863" cy="1414463"/>
          </a:xfrm>
          <a:prstGeom prst="rect">
            <a:avLst/>
          </a:prstGeom>
          <a:gradFill rotWithShape="1">
            <a:gsLst>
              <a:gs pos="0">
                <a:srgbClr val="0073AC"/>
              </a:gs>
              <a:gs pos="100000">
                <a:srgbClr val="0073AC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31" name="Rectangle 120"/>
          <p:cNvSpPr>
            <a:spLocks noChangeArrowheads="1"/>
          </p:cNvSpPr>
          <p:nvPr/>
        </p:nvSpPr>
        <p:spPr bwMode="auto">
          <a:xfrm>
            <a:off x="4881563" y="3015339"/>
            <a:ext cx="3357562" cy="260350"/>
          </a:xfrm>
          <a:prstGeom prst="rect">
            <a:avLst/>
          </a:prstGeom>
          <a:solidFill>
            <a:srgbClr val="F2F2F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32" name="Rectangle 121"/>
          <p:cNvSpPr>
            <a:spLocks noChangeArrowheads="1"/>
          </p:cNvSpPr>
          <p:nvPr/>
        </p:nvSpPr>
        <p:spPr bwMode="auto">
          <a:xfrm>
            <a:off x="4881563" y="3328077"/>
            <a:ext cx="3357562" cy="1103312"/>
          </a:xfrm>
          <a:prstGeom prst="rect">
            <a:avLst/>
          </a:prstGeom>
          <a:solidFill>
            <a:srgbClr val="F2F2F2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33" name="Group 184"/>
          <p:cNvGraphicFramePr>
            <a:graphicFrameLocks noGrp="1"/>
          </p:cNvGraphicFramePr>
          <p:nvPr/>
        </p:nvGraphicFramePr>
        <p:xfrm>
          <a:off x="3556000" y="2677202"/>
          <a:ext cx="4681538" cy="1781176"/>
        </p:xfrm>
        <a:graphic>
          <a:graphicData uri="http://schemas.openxmlformats.org/drawingml/2006/table">
            <a:tbl>
              <a:tblPr/>
              <a:tblGrid>
                <a:gridCol w="450850"/>
                <a:gridCol w="846138"/>
                <a:gridCol w="338455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구 분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내 용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통도라지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재 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국내산 도라지</a:t>
                      </a:r>
                      <a:endParaRPr kumimoji="1" lang="ko-KR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내용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학교 급식 및 군납용으로 납품중인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실채도라지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 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" name="Picture 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8" y="2258102"/>
            <a:ext cx="13144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그림 34" descr="%BD%C7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032" y="2710317"/>
            <a:ext cx="2448918" cy="1685925"/>
          </a:xfrm>
          <a:prstGeom prst="rect">
            <a:avLst/>
          </a:prstGeom>
        </p:spPr>
      </p:pic>
      <p:sp>
        <p:nvSpPr>
          <p:cNvPr id="36" name="Line 102"/>
          <p:cNvSpPr>
            <a:spLocks noChangeShapeType="1"/>
          </p:cNvSpPr>
          <p:nvPr/>
        </p:nvSpPr>
        <p:spPr bwMode="auto">
          <a:xfrm>
            <a:off x="1854200" y="4871127"/>
            <a:ext cx="6383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7" name="Picture 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8" y="4636177"/>
            <a:ext cx="13144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AutoShape 91"/>
          <p:cNvSpPr>
            <a:spLocks noChangeArrowheads="1"/>
          </p:cNvSpPr>
          <p:nvPr/>
        </p:nvSpPr>
        <p:spPr bwMode="auto">
          <a:xfrm>
            <a:off x="901004" y="5035043"/>
            <a:ext cx="2592387" cy="1800225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19050" algn="ctr">
            <a:solidFill>
              <a:srgbClr val="91BDFD">
                <a:alpha val="99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ko-KR" altLang="en-US" sz="1100" dirty="0"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39" name="Group 92"/>
          <p:cNvGrpSpPr>
            <a:grpSpLocks/>
          </p:cNvGrpSpPr>
          <p:nvPr/>
        </p:nvGrpSpPr>
        <p:grpSpPr bwMode="auto">
          <a:xfrm>
            <a:off x="970854" y="5111243"/>
            <a:ext cx="2460625" cy="1654175"/>
            <a:chOff x="627" y="1344"/>
            <a:chExt cx="2106" cy="1219"/>
          </a:xfrm>
        </p:grpSpPr>
        <p:grpSp>
          <p:nvGrpSpPr>
            <p:cNvPr id="40" name="Group 93"/>
            <p:cNvGrpSpPr>
              <a:grpSpLocks/>
            </p:cNvGrpSpPr>
            <p:nvPr/>
          </p:nvGrpSpPr>
          <p:grpSpPr bwMode="auto">
            <a:xfrm>
              <a:off x="627" y="1344"/>
              <a:ext cx="2106" cy="148"/>
              <a:chOff x="627" y="1344"/>
              <a:chExt cx="2106" cy="100"/>
            </a:xfrm>
          </p:grpSpPr>
          <p:sp>
            <p:nvSpPr>
              <p:cNvPr id="44" name="Freeform 94"/>
              <p:cNvSpPr>
                <a:spLocks/>
              </p:cNvSpPr>
              <p:nvPr/>
            </p:nvSpPr>
            <p:spPr bwMode="auto">
              <a:xfrm>
                <a:off x="627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5" name="Freeform 95"/>
              <p:cNvSpPr>
                <a:spLocks/>
              </p:cNvSpPr>
              <p:nvPr/>
            </p:nvSpPr>
            <p:spPr bwMode="auto">
              <a:xfrm flipH="1">
                <a:off x="2563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1" name="Group 96"/>
            <p:cNvGrpSpPr>
              <a:grpSpLocks/>
            </p:cNvGrpSpPr>
            <p:nvPr/>
          </p:nvGrpSpPr>
          <p:grpSpPr bwMode="auto">
            <a:xfrm flipV="1">
              <a:off x="627" y="2415"/>
              <a:ext cx="2106" cy="148"/>
              <a:chOff x="627" y="1344"/>
              <a:chExt cx="2106" cy="100"/>
            </a:xfrm>
          </p:grpSpPr>
          <p:sp>
            <p:nvSpPr>
              <p:cNvPr id="42" name="Freeform 97"/>
              <p:cNvSpPr>
                <a:spLocks/>
              </p:cNvSpPr>
              <p:nvPr/>
            </p:nvSpPr>
            <p:spPr bwMode="auto">
              <a:xfrm>
                <a:off x="627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Freeform 98"/>
              <p:cNvSpPr>
                <a:spLocks/>
              </p:cNvSpPr>
              <p:nvPr/>
            </p:nvSpPr>
            <p:spPr bwMode="auto">
              <a:xfrm flipH="1">
                <a:off x="2563" y="1344"/>
                <a:ext cx="170" cy="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7" y="0"/>
                  </a:cxn>
                  <a:cxn ang="0">
                    <a:pos x="1" y="36"/>
                  </a:cxn>
                  <a:cxn ang="0">
                    <a:pos x="1" y="76"/>
                  </a:cxn>
                </a:cxnLst>
                <a:rect l="0" t="0" r="r" b="b"/>
                <a:pathLst>
                  <a:path w="83" h="76">
                    <a:moveTo>
                      <a:pt x="83" y="0"/>
                    </a:moveTo>
                    <a:cubicBezTo>
                      <a:pt x="83" y="0"/>
                      <a:pt x="60" y="0"/>
                      <a:pt x="37" y="0"/>
                    </a:cubicBezTo>
                    <a:cubicBezTo>
                      <a:pt x="0" y="0"/>
                      <a:pt x="1" y="36"/>
                      <a:pt x="1" y="36"/>
                    </a:cubicBezTo>
                    <a:lnTo>
                      <a:pt x="1" y="76"/>
                    </a:lnTo>
                  </a:path>
                </a:pathLst>
              </a:custGeom>
              <a:noFill/>
              <a:ln w="3175" cap="flat" cmpd="sng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6" name="AutoShape 99"/>
          <p:cNvSpPr>
            <a:spLocks noChangeArrowheads="1"/>
          </p:cNvSpPr>
          <p:nvPr/>
        </p:nvSpPr>
        <p:spPr bwMode="auto">
          <a:xfrm>
            <a:off x="1683641" y="4641343"/>
            <a:ext cx="6554788" cy="276225"/>
          </a:xfrm>
          <a:prstGeom prst="roundRect">
            <a:avLst>
              <a:gd name="adj" fmla="val 0"/>
            </a:avLst>
          </a:prstGeom>
          <a:solidFill>
            <a:srgbClr val="2DB9FF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47" name="Line 100"/>
          <p:cNvSpPr>
            <a:spLocks noChangeShapeType="1"/>
          </p:cNvSpPr>
          <p:nvPr/>
        </p:nvSpPr>
        <p:spPr bwMode="auto">
          <a:xfrm>
            <a:off x="1855091" y="4871530"/>
            <a:ext cx="6383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8" name="AutoShape 103"/>
          <p:cNvSpPr>
            <a:spLocks noChangeArrowheads="1"/>
          </p:cNvSpPr>
          <p:nvPr/>
        </p:nvSpPr>
        <p:spPr bwMode="auto">
          <a:xfrm>
            <a:off x="1534416" y="4603243"/>
            <a:ext cx="879475" cy="3587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ko-KR" sz="1200" b="1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9" name="AutoShape 104"/>
          <p:cNvSpPr>
            <a:spLocks noChangeArrowheads="1"/>
          </p:cNvSpPr>
          <p:nvPr/>
        </p:nvSpPr>
        <p:spPr bwMode="auto">
          <a:xfrm>
            <a:off x="901004" y="4631818"/>
            <a:ext cx="1443037" cy="276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국내산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막채도라지</a:t>
            </a:r>
            <a:endParaRPr lang="ko-KR" altLang="en-US" sz="11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0" name="Rectangle 115"/>
          <p:cNvSpPr>
            <a:spLocks noChangeArrowheads="1"/>
          </p:cNvSpPr>
          <p:nvPr/>
        </p:nvSpPr>
        <p:spPr bwMode="auto">
          <a:xfrm>
            <a:off x="3556891" y="5081080"/>
            <a:ext cx="1271588" cy="2476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1" name="Rectangle 116"/>
          <p:cNvSpPr>
            <a:spLocks noChangeArrowheads="1"/>
          </p:cNvSpPr>
          <p:nvPr/>
        </p:nvSpPr>
        <p:spPr bwMode="auto">
          <a:xfrm>
            <a:off x="4882454" y="5081080"/>
            <a:ext cx="3355975" cy="2476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2" name="Rectangle 117"/>
          <p:cNvSpPr>
            <a:spLocks noChangeArrowheads="1"/>
          </p:cNvSpPr>
          <p:nvPr/>
        </p:nvSpPr>
        <p:spPr bwMode="auto">
          <a:xfrm>
            <a:off x="4034729" y="5392230"/>
            <a:ext cx="793750" cy="260350"/>
          </a:xfrm>
          <a:prstGeom prst="rect">
            <a:avLst/>
          </a:prstGeom>
          <a:solidFill>
            <a:srgbClr val="C0C0C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3" name="Rectangle 118"/>
          <p:cNvSpPr>
            <a:spLocks noChangeArrowheads="1"/>
          </p:cNvSpPr>
          <p:nvPr/>
        </p:nvSpPr>
        <p:spPr bwMode="auto">
          <a:xfrm>
            <a:off x="4034729" y="5704968"/>
            <a:ext cx="793750" cy="1103312"/>
          </a:xfrm>
          <a:prstGeom prst="rect">
            <a:avLst/>
          </a:prstGeom>
          <a:solidFill>
            <a:srgbClr val="C0C0C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4" name="Rectangle 119"/>
          <p:cNvSpPr>
            <a:spLocks noChangeArrowheads="1"/>
          </p:cNvSpPr>
          <p:nvPr/>
        </p:nvSpPr>
        <p:spPr bwMode="auto">
          <a:xfrm>
            <a:off x="3556891" y="5392230"/>
            <a:ext cx="423863" cy="1414463"/>
          </a:xfrm>
          <a:prstGeom prst="rect">
            <a:avLst/>
          </a:prstGeom>
          <a:gradFill rotWithShape="1">
            <a:gsLst>
              <a:gs pos="0">
                <a:srgbClr val="0073AC"/>
              </a:gs>
              <a:gs pos="100000">
                <a:srgbClr val="0073AC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5" name="Rectangle 120"/>
          <p:cNvSpPr>
            <a:spLocks noChangeArrowheads="1"/>
          </p:cNvSpPr>
          <p:nvPr/>
        </p:nvSpPr>
        <p:spPr bwMode="auto">
          <a:xfrm>
            <a:off x="4882454" y="5392230"/>
            <a:ext cx="3357562" cy="260350"/>
          </a:xfrm>
          <a:prstGeom prst="rect">
            <a:avLst/>
          </a:prstGeom>
          <a:solidFill>
            <a:srgbClr val="F2F2F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anchor="ctr"/>
          <a:lstStyle/>
          <a:p>
            <a:endParaRPr lang="ko-KR" altLang="en-US"/>
          </a:p>
        </p:txBody>
      </p:sp>
      <p:sp>
        <p:nvSpPr>
          <p:cNvPr id="56" name="Rectangle 121"/>
          <p:cNvSpPr>
            <a:spLocks noChangeArrowheads="1"/>
          </p:cNvSpPr>
          <p:nvPr/>
        </p:nvSpPr>
        <p:spPr bwMode="auto">
          <a:xfrm>
            <a:off x="4882454" y="5704968"/>
            <a:ext cx="3357562" cy="1103312"/>
          </a:xfrm>
          <a:prstGeom prst="rect">
            <a:avLst/>
          </a:prstGeom>
          <a:solidFill>
            <a:srgbClr val="F2F2F2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57" name="Group 184"/>
          <p:cNvGraphicFramePr>
            <a:graphicFrameLocks noGrp="1"/>
          </p:cNvGraphicFramePr>
          <p:nvPr/>
        </p:nvGraphicFramePr>
        <p:xfrm>
          <a:off x="3556891" y="5054093"/>
          <a:ext cx="4681538" cy="1781176"/>
        </p:xfrm>
        <a:graphic>
          <a:graphicData uri="http://schemas.openxmlformats.org/drawingml/2006/table">
            <a:tbl>
              <a:tblPr/>
              <a:tblGrid>
                <a:gridCol w="450850"/>
                <a:gridCol w="846138"/>
                <a:gridCol w="338455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구 분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내 용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디자인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재 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국내산 도라지</a:t>
                      </a:r>
                      <a:endParaRPr kumimoji="1" lang="ko-KR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내용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탈피한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통도라지를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 일반적인 채로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썰어놓은것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일반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막채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A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" name="Picture 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329" y="4634993"/>
            <a:ext cx="13144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그림 58" descr="%BB%E7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3031" y="5089089"/>
            <a:ext cx="2448918" cy="1679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93750" y="2065875"/>
            <a:ext cx="7523163" cy="4533900"/>
            <a:chOff x="500" y="935"/>
            <a:chExt cx="4739" cy="2856"/>
          </a:xfrm>
        </p:grpSpPr>
        <p:sp>
          <p:nvSpPr>
            <p:cNvPr id="8" name="AutoShape 45"/>
            <p:cNvSpPr>
              <a:spLocks noChangeArrowheads="1"/>
            </p:cNvSpPr>
            <p:nvPr/>
          </p:nvSpPr>
          <p:spPr bwMode="auto">
            <a:xfrm>
              <a:off x="521" y="1201"/>
              <a:ext cx="4718" cy="1156"/>
            </a:xfrm>
            <a:prstGeom prst="roundRect">
              <a:avLst>
                <a:gd name="adj" fmla="val 277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1EAF3"/>
                </a:gs>
              </a:gsLst>
              <a:lin ang="2700000" scaled="1"/>
            </a:gradFill>
            <a:ln w="12700" algn="ctr">
              <a:solidFill>
                <a:srgbClr val="91B4D3">
                  <a:alpha val="60001"/>
                </a:srgbClr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170000"/>
                </a:lnSpc>
              </a:pPr>
              <a:endParaRPr lang="ko-KR" altLang="ko-KR" sz="1200" b="1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AutoShape 50"/>
            <p:cNvSpPr>
              <a:spLocks noChangeArrowheads="1"/>
            </p:cNvSpPr>
            <p:nvPr/>
          </p:nvSpPr>
          <p:spPr bwMode="auto">
            <a:xfrm>
              <a:off x="521" y="2635"/>
              <a:ext cx="4718" cy="1156"/>
            </a:xfrm>
            <a:prstGeom prst="roundRect">
              <a:avLst>
                <a:gd name="adj" fmla="val 277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1EAF3"/>
                </a:gs>
              </a:gsLst>
              <a:lin ang="2700000" scaled="1"/>
            </a:gradFill>
            <a:ln w="12700" algn="ctr">
              <a:solidFill>
                <a:srgbClr val="91B4D3">
                  <a:alpha val="60001"/>
                </a:srgbClr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170000"/>
                </a:lnSpc>
              </a:pPr>
              <a:endParaRPr lang="ko-KR" altLang="ko-KR" sz="1200" b="1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AutoShape 51"/>
            <p:cNvSpPr>
              <a:spLocks noChangeArrowheads="1"/>
            </p:cNvSpPr>
            <p:nvPr/>
          </p:nvSpPr>
          <p:spPr bwMode="auto">
            <a:xfrm>
              <a:off x="573" y="2707"/>
              <a:ext cx="4622" cy="1028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3175" algn="ctr">
              <a:solidFill>
                <a:srgbClr val="96ABD2"/>
              </a:solidFill>
              <a:round/>
              <a:headEnd/>
              <a:tailEnd/>
            </a:ln>
            <a:effectLst/>
          </p:spPr>
          <p:txBody>
            <a:bodyPr wrap="none" lIns="144000" tIns="72000"/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endParaRPr lang="ko-KR" altLang="ko-KR" sz="11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AutoShape 52"/>
            <p:cNvSpPr>
              <a:spLocks noChangeArrowheads="1"/>
            </p:cNvSpPr>
            <p:nvPr/>
          </p:nvSpPr>
          <p:spPr bwMode="auto">
            <a:xfrm>
              <a:off x="573" y="1277"/>
              <a:ext cx="4622" cy="1028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3175" algn="ctr">
              <a:solidFill>
                <a:srgbClr val="96ABD2"/>
              </a:solidFill>
              <a:round/>
              <a:headEnd/>
              <a:tailEnd/>
            </a:ln>
            <a:effectLst/>
          </p:spPr>
          <p:txBody>
            <a:bodyPr wrap="none" lIns="144000" tIns="72000"/>
            <a:lstStyle/>
            <a:p>
              <a:pPr algn="l"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</a:pPr>
              <a:endParaRPr lang="ko-KR" altLang="en-US" sz="1100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AutoShape 41"/>
            <p:cNvSpPr>
              <a:spLocks noChangeArrowheads="1"/>
            </p:cNvSpPr>
            <p:nvPr/>
          </p:nvSpPr>
          <p:spPr bwMode="auto">
            <a:xfrm>
              <a:off x="1116" y="1010"/>
              <a:ext cx="4123" cy="146"/>
            </a:xfrm>
            <a:prstGeom prst="roundRect">
              <a:avLst>
                <a:gd name="adj" fmla="val 0"/>
              </a:avLst>
            </a:prstGeom>
            <a:solidFill>
              <a:srgbClr val="BBCBE3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lIns="90000" anchor="ctr"/>
            <a:lstStyle/>
            <a:p>
              <a:endParaRPr lang="ko-KR" altLang="en-US"/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645" y="980"/>
              <a:ext cx="775" cy="210"/>
            </a:xfrm>
            <a:prstGeom prst="parallelogram">
              <a:avLst>
                <a:gd name="adj" fmla="val 54520"/>
              </a:avLst>
            </a:prstGeom>
            <a:solidFill>
              <a:schemeClr val="bg1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4" name="Picture 43" descr="011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r="92833" b="77005"/>
            <a:stretch>
              <a:fillRect/>
            </a:stretch>
          </p:blipFill>
          <p:spPr bwMode="auto">
            <a:xfrm>
              <a:off x="500" y="935"/>
              <a:ext cx="184" cy="313"/>
            </a:xfrm>
            <a:prstGeom prst="rect">
              <a:avLst/>
            </a:prstGeom>
            <a:noFill/>
          </p:spPr>
        </p:pic>
        <p:sp>
          <p:nvSpPr>
            <p:cNvPr id="15" name="AutoShape 46"/>
            <p:cNvSpPr>
              <a:spLocks noChangeArrowheads="1"/>
            </p:cNvSpPr>
            <p:nvPr/>
          </p:nvSpPr>
          <p:spPr bwMode="auto">
            <a:xfrm>
              <a:off x="1116" y="2449"/>
              <a:ext cx="4123" cy="146"/>
            </a:xfrm>
            <a:prstGeom prst="roundRect">
              <a:avLst>
                <a:gd name="adj" fmla="val 0"/>
              </a:avLst>
            </a:prstGeom>
            <a:solidFill>
              <a:srgbClr val="BBCBE3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lIns="90000" anchor="ctr"/>
            <a:lstStyle/>
            <a:p>
              <a:endParaRPr lang="ko-KR" altLang="en-US"/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645" y="2419"/>
              <a:ext cx="775" cy="210"/>
            </a:xfrm>
            <a:prstGeom prst="parallelogram">
              <a:avLst>
                <a:gd name="adj" fmla="val 54520"/>
              </a:avLst>
            </a:prstGeom>
            <a:solidFill>
              <a:schemeClr val="bg1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7" name="Picture 48" descr="011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r="92833" b="77005"/>
            <a:stretch>
              <a:fillRect/>
            </a:stretch>
          </p:blipFill>
          <p:spPr bwMode="auto">
            <a:xfrm>
              <a:off x="500" y="2374"/>
              <a:ext cx="184" cy="313"/>
            </a:xfrm>
            <a:prstGeom prst="rect">
              <a:avLst/>
            </a:prstGeom>
            <a:noFill/>
          </p:spPr>
        </p:pic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flipV="1">
              <a:off x="679" y="3579"/>
              <a:ext cx="804" cy="117"/>
            </a:xfrm>
            <a:custGeom>
              <a:avLst/>
              <a:gdLst>
                <a:gd name="G0" fmla="+- 1390 0 0"/>
                <a:gd name="G1" fmla="+- 21600 0 1390"/>
                <a:gd name="G2" fmla="*/ 1390 1 2"/>
                <a:gd name="G3" fmla="+- 21600 0 G2"/>
                <a:gd name="G4" fmla="+/ 1390 21600 2"/>
                <a:gd name="G5" fmla="+/ G1 0 2"/>
                <a:gd name="G6" fmla="*/ 21600 21600 1390"/>
                <a:gd name="G7" fmla="*/ G6 1 2"/>
                <a:gd name="G8" fmla="+- 21600 0 G7"/>
                <a:gd name="G9" fmla="*/ 21600 1 2"/>
                <a:gd name="G10" fmla="+- 1390 0 G9"/>
                <a:gd name="G11" fmla="?: G10 G8 0"/>
                <a:gd name="G12" fmla="?: G10 G7 21600"/>
                <a:gd name="T0" fmla="*/ 20905 w 21600"/>
                <a:gd name="T1" fmla="*/ 10800 h 21600"/>
                <a:gd name="T2" fmla="*/ 10800 w 21600"/>
                <a:gd name="T3" fmla="*/ 21600 h 21600"/>
                <a:gd name="T4" fmla="*/ 695 w 21600"/>
                <a:gd name="T5" fmla="*/ 10800 h 21600"/>
                <a:gd name="T6" fmla="*/ 10800 w 21600"/>
                <a:gd name="T7" fmla="*/ 0 h 21600"/>
                <a:gd name="T8" fmla="*/ 2495 w 21600"/>
                <a:gd name="T9" fmla="*/ 2495 h 21600"/>
                <a:gd name="T10" fmla="*/ 19105 w 21600"/>
                <a:gd name="T11" fmla="*/ 191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90" y="21600"/>
                  </a:lnTo>
                  <a:lnTo>
                    <a:pt x="2021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 flipV="1">
              <a:off x="709" y="2877"/>
              <a:ext cx="539" cy="51"/>
            </a:xfrm>
            <a:custGeom>
              <a:avLst/>
              <a:gdLst>
                <a:gd name="G0" fmla="+- 2254 0 0"/>
                <a:gd name="G1" fmla="+- 21600 0 2254"/>
                <a:gd name="G2" fmla="*/ 2254 1 2"/>
                <a:gd name="G3" fmla="+- 21600 0 G2"/>
                <a:gd name="G4" fmla="+/ 2254 21600 2"/>
                <a:gd name="G5" fmla="+/ G1 0 2"/>
                <a:gd name="G6" fmla="*/ 21600 21600 2254"/>
                <a:gd name="G7" fmla="*/ G6 1 2"/>
                <a:gd name="G8" fmla="+- 21600 0 G7"/>
                <a:gd name="G9" fmla="*/ 21600 1 2"/>
                <a:gd name="G10" fmla="+- 2254 0 G9"/>
                <a:gd name="G11" fmla="?: G10 G8 0"/>
                <a:gd name="G12" fmla="?: G10 G7 21600"/>
                <a:gd name="T0" fmla="*/ 20473 w 21600"/>
                <a:gd name="T1" fmla="*/ 10800 h 21600"/>
                <a:gd name="T2" fmla="*/ 10800 w 21600"/>
                <a:gd name="T3" fmla="*/ 21600 h 21600"/>
                <a:gd name="T4" fmla="*/ 1127 w 21600"/>
                <a:gd name="T5" fmla="*/ 10800 h 21600"/>
                <a:gd name="T6" fmla="*/ 10800 w 21600"/>
                <a:gd name="T7" fmla="*/ 0 h 21600"/>
                <a:gd name="T8" fmla="*/ 2927 w 21600"/>
                <a:gd name="T9" fmla="*/ 2927 h 21600"/>
                <a:gd name="T10" fmla="*/ 18673 w 21600"/>
                <a:gd name="T11" fmla="*/ 186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54" y="21600"/>
                  </a:lnTo>
                  <a:lnTo>
                    <a:pt x="1934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7E0C1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709" y="2928"/>
              <a:ext cx="539" cy="641"/>
            </a:xfrm>
            <a:custGeom>
              <a:avLst/>
              <a:gdLst>
                <a:gd name="G0" fmla="+- 825 0 0"/>
                <a:gd name="G1" fmla="+- 21600 0 825"/>
                <a:gd name="G2" fmla="*/ 825 1 2"/>
                <a:gd name="G3" fmla="+- 21600 0 G2"/>
                <a:gd name="G4" fmla="+/ 825 21600 2"/>
                <a:gd name="G5" fmla="+/ G1 0 2"/>
                <a:gd name="G6" fmla="*/ 21600 21600 825"/>
                <a:gd name="G7" fmla="*/ G6 1 2"/>
                <a:gd name="G8" fmla="+- 21600 0 G7"/>
                <a:gd name="G9" fmla="*/ 21600 1 2"/>
                <a:gd name="G10" fmla="+- 825 0 G9"/>
                <a:gd name="G11" fmla="?: G10 G8 0"/>
                <a:gd name="G12" fmla="?: G10 G7 21600"/>
                <a:gd name="T0" fmla="*/ 21187 w 21600"/>
                <a:gd name="T1" fmla="*/ 10800 h 21600"/>
                <a:gd name="T2" fmla="*/ 10800 w 21600"/>
                <a:gd name="T3" fmla="*/ 21600 h 21600"/>
                <a:gd name="T4" fmla="*/ 413 w 21600"/>
                <a:gd name="T5" fmla="*/ 10800 h 21600"/>
                <a:gd name="T6" fmla="*/ 10800 w 21600"/>
                <a:gd name="T7" fmla="*/ 0 h 21600"/>
                <a:gd name="T8" fmla="*/ 2213 w 21600"/>
                <a:gd name="T9" fmla="*/ 2213 h 21600"/>
                <a:gd name="T10" fmla="*/ 19387 w 21600"/>
                <a:gd name="T11" fmla="*/ 193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25" y="21600"/>
                  </a:lnTo>
                  <a:lnTo>
                    <a:pt x="2077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C388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768" y="3036"/>
              <a:ext cx="612" cy="17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12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세척</a:t>
              </a:r>
              <a:endParaRPr lang="ko-KR" altLang="en-US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 flipV="1">
              <a:off x="1586" y="3579"/>
              <a:ext cx="805" cy="117"/>
            </a:xfrm>
            <a:custGeom>
              <a:avLst/>
              <a:gdLst>
                <a:gd name="G0" fmla="+- 1390 0 0"/>
                <a:gd name="G1" fmla="+- 21600 0 1390"/>
                <a:gd name="G2" fmla="*/ 1390 1 2"/>
                <a:gd name="G3" fmla="+- 21600 0 G2"/>
                <a:gd name="G4" fmla="+/ 1390 21600 2"/>
                <a:gd name="G5" fmla="+/ G1 0 2"/>
                <a:gd name="G6" fmla="*/ 21600 21600 1390"/>
                <a:gd name="G7" fmla="*/ G6 1 2"/>
                <a:gd name="G8" fmla="+- 21600 0 G7"/>
                <a:gd name="G9" fmla="*/ 21600 1 2"/>
                <a:gd name="G10" fmla="+- 1390 0 G9"/>
                <a:gd name="G11" fmla="?: G10 G8 0"/>
                <a:gd name="G12" fmla="?: G10 G7 21600"/>
                <a:gd name="T0" fmla="*/ 20905 w 21600"/>
                <a:gd name="T1" fmla="*/ 10800 h 21600"/>
                <a:gd name="T2" fmla="*/ 10800 w 21600"/>
                <a:gd name="T3" fmla="*/ 21600 h 21600"/>
                <a:gd name="T4" fmla="*/ 695 w 21600"/>
                <a:gd name="T5" fmla="*/ 10800 h 21600"/>
                <a:gd name="T6" fmla="*/ 10800 w 21600"/>
                <a:gd name="T7" fmla="*/ 0 h 21600"/>
                <a:gd name="T8" fmla="*/ 2495 w 21600"/>
                <a:gd name="T9" fmla="*/ 2495 h 21600"/>
                <a:gd name="T10" fmla="*/ 19105 w 21600"/>
                <a:gd name="T11" fmla="*/ 191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90" y="21600"/>
                  </a:lnTo>
                  <a:lnTo>
                    <a:pt x="2021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 flipV="1">
              <a:off x="1430" y="2878"/>
              <a:ext cx="544" cy="51"/>
            </a:xfrm>
            <a:custGeom>
              <a:avLst/>
              <a:gdLst>
                <a:gd name="G0" fmla="+- 2254 0 0"/>
                <a:gd name="G1" fmla="+- 21600 0 2254"/>
                <a:gd name="G2" fmla="*/ 2254 1 2"/>
                <a:gd name="G3" fmla="+- 21600 0 G2"/>
                <a:gd name="G4" fmla="+/ 2254 21600 2"/>
                <a:gd name="G5" fmla="+/ G1 0 2"/>
                <a:gd name="G6" fmla="*/ 21600 21600 2254"/>
                <a:gd name="G7" fmla="*/ G6 1 2"/>
                <a:gd name="G8" fmla="+- 21600 0 G7"/>
                <a:gd name="G9" fmla="*/ 21600 1 2"/>
                <a:gd name="G10" fmla="+- 2254 0 G9"/>
                <a:gd name="G11" fmla="?: G10 G8 0"/>
                <a:gd name="G12" fmla="?: G10 G7 21600"/>
                <a:gd name="T0" fmla="*/ 20473 w 21600"/>
                <a:gd name="T1" fmla="*/ 10800 h 21600"/>
                <a:gd name="T2" fmla="*/ 10800 w 21600"/>
                <a:gd name="T3" fmla="*/ 21600 h 21600"/>
                <a:gd name="T4" fmla="*/ 1127 w 21600"/>
                <a:gd name="T5" fmla="*/ 10800 h 21600"/>
                <a:gd name="T6" fmla="*/ 10800 w 21600"/>
                <a:gd name="T7" fmla="*/ 0 h 21600"/>
                <a:gd name="T8" fmla="*/ 2927 w 21600"/>
                <a:gd name="T9" fmla="*/ 2927 h 21600"/>
                <a:gd name="T10" fmla="*/ 18673 w 21600"/>
                <a:gd name="T11" fmla="*/ 186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54" y="21600"/>
                  </a:lnTo>
                  <a:lnTo>
                    <a:pt x="1934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CF8A2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1430" y="2929"/>
              <a:ext cx="544" cy="641"/>
            </a:xfrm>
            <a:custGeom>
              <a:avLst/>
              <a:gdLst>
                <a:gd name="G0" fmla="+- 825 0 0"/>
                <a:gd name="G1" fmla="+- 21600 0 825"/>
                <a:gd name="G2" fmla="*/ 825 1 2"/>
                <a:gd name="G3" fmla="+- 21600 0 G2"/>
                <a:gd name="G4" fmla="+/ 825 21600 2"/>
                <a:gd name="G5" fmla="+/ G1 0 2"/>
                <a:gd name="G6" fmla="*/ 21600 21600 825"/>
                <a:gd name="G7" fmla="*/ G6 1 2"/>
                <a:gd name="G8" fmla="+- 21600 0 G7"/>
                <a:gd name="G9" fmla="*/ 21600 1 2"/>
                <a:gd name="G10" fmla="+- 825 0 G9"/>
                <a:gd name="G11" fmla="?: G10 G8 0"/>
                <a:gd name="G12" fmla="?: G10 G7 21600"/>
                <a:gd name="T0" fmla="*/ 21187 w 21600"/>
                <a:gd name="T1" fmla="*/ 10800 h 21600"/>
                <a:gd name="T2" fmla="*/ 10800 w 21600"/>
                <a:gd name="T3" fmla="*/ 21600 h 21600"/>
                <a:gd name="T4" fmla="*/ 413 w 21600"/>
                <a:gd name="T5" fmla="*/ 10800 h 21600"/>
                <a:gd name="T6" fmla="*/ 10800 w 21600"/>
                <a:gd name="T7" fmla="*/ 0 h 21600"/>
                <a:gd name="T8" fmla="*/ 2213 w 21600"/>
                <a:gd name="T9" fmla="*/ 2213 h 21600"/>
                <a:gd name="T10" fmla="*/ 19387 w 21600"/>
                <a:gd name="T11" fmla="*/ 193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25" y="21600"/>
                  </a:lnTo>
                  <a:lnTo>
                    <a:pt x="2077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CF8A2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 flipV="1">
              <a:off x="2495" y="3579"/>
              <a:ext cx="804" cy="117"/>
            </a:xfrm>
            <a:custGeom>
              <a:avLst/>
              <a:gdLst>
                <a:gd name="G0" fmla="+- 1390 0 0"/>
                <a:gd name="G1" fmla="+- 21600 0 1390"/>
                <a:gd name="G2" fmla="*/ 1390 1 2"/>
                <a:gd name="G3" fmla="+- 21600 0 G2"/>
                <a:gd name="G4" fmla="+/ 1390 21600 2"/>
                <a:gd name="G5" fmla="+/ G1 0 2"/>
                <a:gd name="G6" fmla="*/ 21600 21600 1390"/>
                <a:gd name="G7" fmla="*/ G6 1 2"/>
                <a:gd name="G8" fmla="+- 21600 0 G7"/>
                <a:gd name="G9" fmla="*/ 21600 1 2"/>
                <a:gd name="G10" fmla="+- 1390 0 G9"/>
                <a:gd name="G11" fmla="?: G10 G8 0"/>
                <a:gd name="G12" fmla="?: G10 G7 21600"/>
                <a:gd name="T0" fmla="*/ 20905 w 21600"/>
                <a:gd name="T1" fmla="*/ 10800 h 21600"/>
                <a:gd name="T2" fmla="*/ 10800 w 21600"/>
                <a:gd name="T3" fmla="*/ 21600 h 21600"/>
                <a:gd name="T4" fmla="*/ 695 w 21600"/>
                <a:gd name="T5" fmla="*/ 10800 h 21600"/>
                <a:gd name="T6" fmla="*/ 10800 w 21600"/>
                <a:gd name="T7" fmla="*/ 0 h 21600"/>
                <a:gd name="T8" fmla="*/ 2495 w 21600"/>
                <a:gd name="T9" fmla="*/ 2495 h 21600"/>
                <a:gd name="T10" fmla="*/ 19105 w 21600"/>
                <a:gd name="T11" fmla="*/ 191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90" y="21600"/>
                  </a:lnTo>
                  <a:lnTo>
                    <a:pt x="2021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 flipV="1">
              <a:off x="2246" y="2878"/>
              <a:ext cx="538" cy="51"/>
            </a:xfrm>
            <a:custGeom>
              <a:avLst/>
              <a:gdLst>
                <a:gd name="G0" fmla="+- 2254 0 0"/>
                <a:gd name="G1" fmla="+- 21600 0 2254"/>
                <a:gd name="G2" fmla="*/ 2254 1 2"/>
                <a:gd name="G3" fmla="+- 21600 0 G2"/>
                <a:gd name="G4" fmla="+/ 2254 21600 2"/>
                <a:gd name="G5" fmla="+/ G1 0 2"/>
                <a:gd name="G6" fmla="*/ 21600 21600 2254"/>
                <a:gd name="G7" fmla="*/ G6 1 2"/>
                <a:gd name="G8" fmla="+- 21600 0 G7"/>
                <a:gd name="G9" fmla="*/ 21600 1 2"/>
                <a:gd name="G10" fmla="+- 2254 0 G9"/>
                <a:gd name="G11" fmla="?: G10 G8 0"/>
                <a:gd name="G12" fmla="?: G10 G7 21600"/>
                <a:gd name="T0" fmla="*/ 20473 w 21600"/>
                <a:gd name="T1" fmla="*/ 10800 h 21600"/>
                <a:gd name="T2" fmla="*/ 10800 w 21600"/>
                <a:gd name="T3" fmla="*/ 21600 h 21600"/>
                <a:gd name="T4" fmla="*/ 1127 w 21600"/>
                <a:gd name="T5" fmla="*/ 10800 h 21600"/>
                <a:gd name="T6" fmla="*/ 10800 w 21600"/>
                <a:gd name="T7" fmla="*/ 0 h 21600"/>
                <a:gd name="T8" fmla="*/ 2927 w 21600"/>
                <a:gd name="T9" fmla="*/ 2927 h 21600"/>
                <a:gd name="T10" fmla="*/ 18673 w 21600"/>
                <a:gd name="T11" fmla="*/ 186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54" y="21600"/>
                  </a:lnTo>
                  <a:lnTo>
                    <a:pt x="1934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DB9F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>
              <a:off x="2246" y="2929"/>
              <a:ext cx="538" cy="641"/>
            </a:xfrm>
            <a:custGeom>
              <a:avLst/>
              <a:gdLst>
                <a:gd name="G0" fmla="+- 825 0 0"/>
                <a:gd name="G1" fmla="+- 21600 0 825"/>
                <a:gd name="G2" fmla="*/ 825 1 2"/>
                <a:gd name="G3" fmla="+- 21600 0 G2"/>
                <a:gd name="G4" fmla="+/ 825 21600 2"/>
                <a:gd name="G5" fmla="+/ G1 0 2"/>
                <a:gd name="G6" fmla="*/ 21600 21600 825"/>
                <a:gd name="G7" fmla="*/ G6 1 2"/>
                <a:gd name="G8" fmla="+- 21600 0 G7"/>
                <a:gd name="G9" fmla="*/ 21600 1 2"/>
                <a:gd name="G10" fmla="+- 825 0 G9"/>
                <a:gd name="G11" fmla="?: G10 G8 0"/>
                <a:gd name="G12" fmla="?: G10 G7 21600"/>
                <a:gd name="T0" fmla="*/ 21187 w 21600"/>
                <a:gd name="T1" fmla="*/ 10800 h 21600"/>
                <a:gd name="T2" fmla="*/ 10800 w 21600"/>
                <a:gd name="T3" fmla="*/ 21600 h 21600"/>
                <a:gd name="T4" fmla="*/ 413 w 21600"/>
                <a:gd name="T5" fmla="*/ 10800 h 21600"/>
                <a:gd name="T6" fmla="*/ 10800 w 21600"/>
                <a:gd name="T7" fmla="*/ 0 h 21600"/>
                <a:gd name="T8" fmla="*/ 2213 w 21600"/>
                <a:gd name="T9" fmla="*/ 2213 h 21600"/>
                <a:gd name="T10" fmla="*/ 19387 w 21600"/>
                <a:gd name="T11" fmla="*/ 193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25" y="21600"/>
                  </a:lnTo>
                  <a:lnTo>
                    <a:pt x="2077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DB9F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AutoShape 17"/>
            <p:cNvSpPr>
              <a:spLocks noChangeArrowheads="1"/>
            </p:cNvSpPr>
            <p:nvPr/>
          </p:nvSpPr>
          <p:spPr bwMode="auto">
            <a:xfrm flipV="1">
              <a:off x="3403" y="3579"/>
              <a:ext cx="804" cy="117"/>
            </a:xfrm>
            <a:custGeom>
              <a:avLst/>
              <a:gdLst>
                <a:gd name="G0" fmla="+- 1390 0 0"/>
                <a:gd name="G1" fmla="+- 21600 0 1390"/>
                <a:gd name="G2" fmla="*/ 1390 1 2"/>
                <a:gd name="G3" fmla="+- 21600 0 G2"/>
                <a:gd name="G4" fmla="+/ 1390 21600 2"/>
                <a:gd name="G5" fmla="+/ G1 0 2"/>
                <a:gd name="G6" fmla="*/ 21600 21600 1390"/>
                <a:gd name="G7" fmla="*/ G6 1 2"/>
                <a:gd name="G8" fmla="+- 21600 0 G7"/>
                <a:gd name="G9" fmla="*/ 21600 1 2"/>
                <a:gd name="G10" fmla="+- 1390 0 G9"/>
                <a:gd name="G11" fmla="?: G10 G8 0"/>
                <a:gd name="G12" fmla="?: G10 G7 21600"/>
                <a:gd name="T0" fmla="*/ 20905 w 21600"/>
                <a:gd name="T1" fmla="*/ 10800 h 21600"/>
                <a:gd name="T2" fmla="*/ 10800 w 21600"/>
                <a:gd name="T3" fmla="*/ 21600 h 21600"/>
                <a:gd name="T4" fmla="*/ 695 w 21600"/>
                <a:gd name="T5" fmla="*/ 10800 h 21600"/>
                <a:gd name="T6" fmla="*/ 10800 w 21600"/>
                <a:gd name="T7" fmla="*/ 0 h 21600"/>
                <a:gd name="T8" fmla="*/ 2495 w 21600"/>
                <a:gd name="T9" fmla="*/ 2495 h 21600"/>
                <a:gd name="T10" fmla="*/ 19105 w 21600"/>
                <a:gd name="T11" fmla="*/ 191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90" y="21600"/>
                  </a:lnTo>
                  <a:lnTo>
                    <a:pt x="2021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AutoShape 18"/>
            <p:cNvSpPr>
              <a:spLocks noChangeArrowheads="1"/>
            </p:cNvSpPr>
            <p:nvPr/>
          </p:nvSpPr>
          <p:spPr bwMode="auto">
            <a:xfrm flipV="1">
              <a:off x="3018" y="2878"/>
              <a:ext cx="544" cy="51"/>
            </a:xfrm>
            <a:custGeom>
              <a:avLst/>
              <a:gdLst>
                <a:gd name="G0" fmla="+- 2254 0 0"/>
                <a:gd name="G1" fmla="+- 21600 0 2254"/>
                <a:gd name="G2" fmla="*/ 2254 1 2"/>
                <a:gd name="G3" fmla="+- 21600 0 G2"/>
                <a:gd name="G4" fmla="+/ 2254 21600 2"/>
                <a:gd name="G5" fmla="+/ G1 0 2"/>
                <a:gd name="G6" fmla="*/ 21600 21600 2254"/>
                <a:gd name="G7" fmla="*/ G6 1 2"/>
                <a:gd name="G8" fmla="+- 21600 0 G7"/>
                <a:gd name="G9" fmla="*/ 21600 1 2"/>
                <a:gd name="G10" fmla="+- 2254 0 G9"/>
                <a:gd name="G11" fmla="?: G10 G8 0"/>
                <a:gd name="G12" fmla="?: G10 G7 21600"/>
                <a:gd name="T0" fmla="*/ 20473 w 21600"/>
                <a:gd name="T1" fmla="*/ 10800 h 21600"/>
                <a:gd name="T2" fmla="*/ 10800 w 21600"/>
                <a:gd name="T3" fmla="*/ 21600 h 21600"/>
                <a:gd name="T4" fmla="*/ 1127 w 21600"/>
                <a:gd name="T5" fmla="*/ 10800 h 21600"/>
                <a:gd name="T6" fmla="*/ 10800 w 21600"/>
                <a:gd name="T7" fmla="*/ 0 h 21600"/>
                <a:gd name="T8" fmla="*/ 2927 w 21600"/>
                <a:gd name="T9" fmla="*/ 2927 h 21600"/>
                <a:gd name="T10" fmla="*/ 18673 w 21600"/>
                <a:gd name="T11" fmla="*/ 186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54" y="21600"/>
                  </a:lnTo>
                  <a:lnTo>
                    <a:pt x="1934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5C0D3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>
              <a:off x="3018" y="2929"/>
              <a:ext cx="544" cy="641"/>
            </a:xfrm>
            <a:custGeom>
              <a:avLst/>
              <a:gdLst>
                <a:gd name="G0" fmla="+- 825 0 0"/>
                <a:gd name="G1" fmla="+- 21600 0 825"/>
                <a:gd name="G2" fmla="*/ 825 1 2"/>
                <a:gd name="G3" fmla="+- 21600 0 G2"/>
                <a:gd name="G4" fmla="+/ 825 21600 2"/>
                <a:gd name="G5" fmla="+/ G1 0 2"/>
                <a:gd name="G6" fmla="*/ 21600 21600 825"/>
                <a:gd name="G7" fmla="*/ G6 1 2"/>
                <a:gd name="G8" fmla="+- 21600 0 G7"/>
                <a:gd name="G9" fmla="*/ 21600 1 2"/>
                <a:gd name="G10" fmla="+- 825 0 G9"/>
                <a:gd name="G11" fmla="?: G10 G8 0"/>
                <a:gd name="G12" fmla="?: G10 G7 21600"/>
                <a:gd name="T0" fmla="*/ 21187 w 21600"/>
                <a:gd name="T1" fmla="*/ 10800 h 21600"/>
                <a:gd name="T2" fmla="*/ 10800 w 21600"/>
                <a:gd name="T3" fmla="*/ 21600 h 21600"/>
                <a:gd name="T4" fmla="*/ 413 w 21600"/>
                <a:gd name="T5" fmla="*/ 10800 h 21600"/>
                <a:gd name="T6" fmla="*/ 10800 w 21600"/>
                <a:gd name="T7" fmla="*/ 0 h 21600"/>
                <a:gd name="T8" fmla="*/ 2213 w 21600"/>
                <a:gd name="T9" fmla="*/ 2213 h 21600"/>
                <a:gd name="T10" fmla="*/ 19387 w 21600"/>
                <a:gd name="T11" fmla="*/ 193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25" y="21600"/>
                  </a:lnTo>
                  <a:lnTo>
                    <a:pt x="2077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5C0D3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 flipV="1">
              <a:off x="4259" y="3579"/>
              <a:ext cx="804" cy="117"/>
            </a:xfrm>
            <a:custGeom>
              <a:avLst/>
              <a:gdLst>
                <a:gd name="G0" fmla="+- 1390 0 0"/>
                <a:gd name="G1" fmla="+- 21600 0 1390"/>
                <a:gd name="G2" fmla="*/ 1390 1 2"/>
                <a:gd name="G3" fmla="+- 21600 0 G2"/>
                <a:gd name="G4" fmla="+/ 1390 21600 2"/>
                <a:gd name="G5" fmla="+/ G1 0 2"/>
                <a:gd name="G6" fmla="*/ 21600 21600 1390"/>
                <a:gd name="G7" fmla="*/ G6 1 2"/>
                <a:gd name="G8" fmla="+- 21600 0 G7"/>
                <a:gd name="G9" fmla="*/ 21600 1 2"/>
                <a:gd name="G10" fmla="+- 1390 0 G9"/>
                <a:gd name="G11" fmla="?: G10 G8 0"/>
                <a:gd name="G12" fmla="?: G10 G7 21600"/>
                <a:gd name="T0" fmla="*/ 20905 w 21600"/>
                <a:gd name="T1" fmla="*/ 10800 h 21600"/>
                <a:gd name="T2" fmla="*/ 10800 w 21600"/>
                <a:gd name="T3" fmla="*/ 21600 h 21600"/>
                <a:gd name="T4" fmla="*/ 695 w 21600"/>
                <a:gd name="T5" fmla="*/ 10800 h 21600"/>
                <a:gd name="T6" fmla="*/ 10800 w 21600"/>
                <a:gd name="T7" fmla="*/ 0 h 21600"/>
                <a:gd name="T8" fmla="*/ 2495 w 21600"/>
                <a:gd name="T9" fmla="*/ 2495 h 21600"/>
                <a:gd name="T10" fmla="*/ 19105 w 21600"/>
                <a:gd name="T11" fmla="*/ 191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90" y="21600"/>
                  </a:lnTo>
                  <a:lnTo>
                    <a:pt x="2021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AutoShape 21"/>
            <p:cNvSpPr>
              <a:spLocks noChangeArrowheads="1"/>
            </p:cNvSpPr>
            <p:nvPr/>
          </p:nvSpPr>
          <p:spPr bwMode="auto">
            <a:xfrm flipV="1">
              <a:off x="3789" y="2877"/>
              <a:ext cx="498" cy="51"/>
            </a:xfrm>
            <a:custGeom>
              <a:avLst/>
              <a:gdLst>
                <a:gd name="G0" fmla="+- 2254 0 0"/>
                <a:gd name="G1" fmla="+- 21600 0 2254"/>
                <a:gd name="G2" fmla="*/ 2254 1 2"/>
                <a:gd name="G3" fmla="+- 21600 0 G2"/>
                <a:gd name="G4" fmla="+/ 2254 21600 2"/>
                <a:gd name="G5" fmla="+/ G1 0 2"/>
                <a:gd name="G6" fmla="*/ 21600 21600 2254"/>
                <a:gd name="G7" fmla="*/ G6 1 2"/>
                <a:gd name="G8" fmla="+- 21600 0 G7"/>
                <a:gd name="G9" fmla="*/ 21600 1 2"/>
                <a:gd name="G10" fmla="+- 2254 0 G9"/>
                <a:gd name="G11" fmla="?: G10 G8 0"/>
                <a:gd name="G12" fmla="?: G10 G7 21600"/>
                <a:gd name="T0" fmla="*/ 20473 w 21600"/>
                <a:gd name="T1" fmla="*/ 10800 h 21600"/>
                <a:gd name="T2" fmla="*/ 10800 w 21600"/>
                <a:gd name="T3" fmla="*/ 21600 h 21600"/>
                <a:gd name="T4" fmla="*/ 1127 w 21600"/>
                <a:gd name="T5" fmla="*/ 10800 h 21600"/>
                <a:gd name="T6" fmla="*/ 10800 w 21600"/>
                <a:gd name="T7" fmla="*/ 0 h 21600"/>
                <a:gd name="T8" fmla="*/ 2927 w 21600"/>
                <a:gd name="T9" fmla="*/ 2927 h 21600"/>
                <a:gd name="T10" fmla="*/ 18673 w 21600"/>
                <a:gd name="T11" fmla="*/ 186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54" y="21600"/>
                  </a:lnTo>
                  <a:lnTo>
                    <a:pt x="1934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AutoShape 22"/>
            <p:cNvSpPr>
              <a:spLocks noChangeArrowheads="1"/>
            </p:cNvSpPr>
            <p:nvPr/>
          </p:nvSpPr>
          <p:spPr bwMode="auto">
            <a:xfrm>
              <a:off x="3789" y="2928"/>
              <a:ext cx="498" cy="641"/>
            </a:xfrm>
            <a:custGeom>
              <a:avLst/>
              <a:gdLst>
                <a:gd name="G0" fmla="+- 825 0 0"/>
                <a:gd name="G1" fmla="+- 21600 0 825"/>
                <a:gd name="G2" fmla="*/ 825 1 2"/>
                <a:gd name="G3" fmla="+- 21600 0 G2"/>
                <a:gd name="G4" fmla="+/ 825 21600 2"/>
                <a:gd name="G5" fmla="+/ G1 0 2"/>
                <a:gd name="G6" fmla="*/ 21600 21600 825"/>
                <a:gd name="G7" fmla="*/ G6 1 2"/>
                <a:gd name="G8" fmla="+- 21600 0 G7"/>
                <a:gd name="G9" fmla="*/ 21600 1 2"/>
                <a:gd name="G10" fmla="+- 825 0 G9"/>
                <a:gd name="G11" fmla="?: G10 G8 0"/>
                <a:gd name="G12" fmla="?: G10 G7 21600"/>
                <a:gd name="T0" fmla="*/ 21187 w 21600"/>
                <a:gd name="T1" fmla="*/ 10800 h 21600"/>
                <a:gd name="T2" fmla="*/ 10800 w 21600"/>
                <a:gd name="T3" fmla="*/ 21600 h 21600"/>
                <a:gd name="T4" fmla="*/ 413 w 21600"/>
                <a:gd name="T5" fmla="*/ 10800 h 21600"/>
                <a:gd name="T6" fmla="*/ 10800 w 21600"/>
                <a:gd name="T7" fmla="*/ 0 h 21600"/>
                <a:gd name="T8" fmla="*/ 2213 w 21600"/>
                <a:gd name="T9" fmla="*/ 2213 h 21600"/>
                <a:gd name="T10" fmla="*/ 19387 w 21600"/>
                <a:gd name="T11" fmla="*/ 193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25" y="21600"/>
                  </a:lnTo>
                  <a:lnTo>
                    <a:pt x="2077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" name="AutoShape 23"/>
            <p:cNvSpPr>
              <a:spLocks noChangeArrowheads="1"/>
            </p:cNvSpPr>
            <p:nvPr/>
          </p:nvSpPr>
          <p:spPr bwMode="auto">
            <a:xfrm rot="4582371">
              <a:off x="1465" y="3503"/>
              <a:ext cx="130" cy="229"/>
            </a:xfrm>
            <a:prstGeom prst="upArrow">
              <a:avLst>
                <a:gd name="adj1" fmla="val 49630"/>
                <a:gd name="adj2" fmla="val 54901"/>
              </a:avLst>
            </a:prstGeom>
            <a:solidFill>
              <a:srgbClr val="EBAD6F"/>
            </a:solidFill>
            <a:ln w="19050" algn="ctr">
              <a:miter lim="800000"/>
              <a:headEnd/>
              <a:tailEnd/>
            </a:ln>
            <a:effectLst/>
            <a:scene3d>
              <a:camera prst="legacyObliqueTopRight">
                <a:rot lat="16199998" lon="21299999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EBAD6F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35" name="AutoShape 24"/>
            <p:cNvSpPr>
              <a:spLocks noChangeArrowheads="1"/>
            </p:cNvSpPr>
            <p:nvPr/>
          </p:nvSpPr>
          <p:spPr bwMode="auto">
            <a:xfrm rot="4582371">
              <a:off x="2374" y="3503"/>
              <a:ext cx="130" cy="229"/>
            </a:xfrm>
            <a:prstGeom prst="upArrow">
              <a:avLst>
                <a:gd name="adj1" fmla="val 49630"/>
                <a:gd name="adj2" fmla="val 54901"/>
              </a:avLst>
            </a:prstGeom>
            <a:solidFill>
              <a:srgbClr val="EBAD6F"/>
            </a:solidFill>
            <a:ln w="19050" algn="ctr">
              <a:miter lim="800000"/>
              <a:headEnd/>
              <a:tailEnd/>
            </a:ln>
            <a:effectLst/>
            <a:scene3d>
              <a:camera prst="legacyObliqueTopRight">
                <a:rot lat="16199998" lon="21299999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EBAD6F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36" name="AutoShape 25"/>
            <p:cNvSpPr>
              <a:spLocks noChangeArrowheads="1"/>
            </p:cNvSpPr>
            <p:nvPr/>
          </p:nvSpPr>
          <p:spPr bwMode="auto">
            <a:xfrm rot="4582371">
              <a:off x="3263" y="3504"/>
              <a:ext cx="130" cy="228"/>
            </a:xfrm>
            <a:prstGeom prst="upArrow">
              <a:avLst>
                <a:gd name="adj1" fmla="val 49630"/>
                <a:gd name="adj2" fmla="val 54662"/>
              </a:avLst>
            </a:prstGeom>
            <a:solidFill>
              <a:srgbClr val="EBAD6F"/>
            </a:solidFill>
            <a:ln w="19050" algn="ctr">
              <a:miter lim="800000"/>
              <a:headEnd/>
              <a:tailEnd/>
            </a:ln>
            <a:effectLst/>
            <a:scene3d>
              <a:camera prst="legacyObliqueTopRight">
                <a:rot lat="16199998" lon="21299999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EBAD6F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37" name="AutoShape 26"/>
            <p:cNvSpPr>
              <a:spLocks noChangeArrowheads="1"/>
            </p:cNvSpPr>
            <p:nvPr/>
          </p:nvSpPr>
          <p:spPr bwMode="auto">
            <a:xfrm rot="4582371">
              <a:off x="4181" y="3503"/>
              <a:ext cx="130" cy="229"/>
            </a:xfrm>
            <a:prstGeom prst="upArrow">
              <a:avLst>
                <a:gd name="adj1" fmla="val 49630"/>
                <a:gd name="adj2" fmla="val 54901"/>
              </a:avLst>
            </a:prstGeom>
            <a:solidFill>
              <a:srgbClr val="EBAD6F"/>
            </a:solidFill>
            <a:ln w="19050" algn="ctr">
              <a:miter lim="800000"/>
              <a:headEnd/>
              <a:tailEnd/>
            </a:ln>
            <a:effectLst/>
            <a:scene3d>
              <a:camera prst="legacyObliqueTopRight">
                <a:rot lat="16199998" lon="21299999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EBAD6F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1475" y="3037"/>
              <a:ext cx="484" cy="17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박피</a:t>
              </a:r>
              <a:endParaRPr lang="ko-KR" altLang="en-US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2337" y="3036"/>
              <a:ext cx="612" cy="17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12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선별</a:t>
              </a:r>
              <a:endParaRPr lang="ko-KR" altLang="en-US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3063" y="3036"/>
              <a:ext cx="572" cy="17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latin typeface="굴림" pitchFamily="50" charset="-127"/>
                  <a:ea typeface="굴림" pitchFamily="50" charset="-127"/>
                </a:rPr>
                <a:t>  </a:t>
              </a:r>
              <a:r>
                <a:rPr lang="ko-KR" altLang="en-US" sz="1200" dirty="0" err="1" smtClean="0">
                  <a:latin typeface="굴림" pitchFamily="50" charset="-127"/>
                  <a:ea typeface="굴림" pitchFamily="50" charset="-127"/>
                </a:rPr>
                <a:t>세절</a:t>
              </a:r>
              <a:endParaRPr lang="ko-KR" altLang="en-US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4359" y="3036"/>
              <a:ext cx="612" cy="17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2" name="AutoShape 53"/>
            <p:cNvSpPr>
              <a:spLocks noChangeArrowheads="1"/>
            </p:cNvSpPr>
            <p:nvPr/>
          </p:nvSpPr>
          <p:spPr bwMode="auto">
            <a:xfrm>
              <a:off x="521" y="2416"/>
              <a:ext cx="908" cy="161"/>
            </a:xfrm>
            <a:prstGeom prst="roundRect">
              <a:avLst>
                <a:gd name="adj" fmla="val 50000"/>
              </a:avLst>
            </a:prstGeom>
            <a:no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1100" b="1" dirty="0" smtClean="0">
                  <a:latin typeface="굴림" pitchFamily="50" charset="-127"/>
                  <a:ea typeface="굴림" pitchFamily="50" charset="-127"/>
                </a:rPr>
                <a:t>     공정순서</a:t>
              </a:r>
              <a:endParaRPr lang="ko-KR" altLang="en-US" sz="1100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3" name="AutoShape 54"/>
            <p:cNvSpPr>
              <a:spLocks noChangeArrowheads="1"/>
            </p:cNvSpPr>
            <p:nvPr/>
          </p:nvSpPr>
          <p:spPr bwMode="auto">
            <a:xfrm>
              <a:off x="703" y="987"/>
              <a:ext cx="908" cy="161"/>
            </a:xfrm>
            <a:prstGeom prst="roundRect">
              <a:avLst>
                <a:gd name="adj" fmla="val 50000"/>
              </a:avLst>
            </a:prstGeom>
            <a:no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1100" b="1" smtClean="0">
                  <a:latin typeface="굴림" pitchFamily="50" charset="-127"/>
                  <a:ea typeface="굴림" pitchFamily="50" charset="-127"/>
                </a:rPr>
                <a:t>흐름도</a:t>
              </a:r>
              <a:endParaRPr lang="ko-KR" altLang="en-US" sz="1100" b="1" dirty="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44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6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7" name="Picture 14" descr="rrect03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96" y="1341804"/>
            <a:ext cx="3025775" cy="752475"/>
          </a:xfrm>
          <a:prstGeom prst="rect">
            <a:avLst/>
          </a:prstGeom>
          <a:noFill/>
        </p:spPr>
      </p:pic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40869" y="1551307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-3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공정도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9" name="그림 48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691" y="2724018"/>
            <a:ext cx="1574934" cy="1426839"/>
          </a:xfrm>
          <a:prstGeom prst="rect">
            <a:avLst/>
          </a:prstGeom>
        </p:spPr>
      </p:pic>
      <p:pic>
        <p:nvPicPr>
          <p:cNvPr id="50" name="그림 49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3705" y="2710317"/>
            <a:ext cx="1620267" cy="1440540"/>
          </a:xfrm>
          <a:prstGeom prst="rect">
            <a:avLst/>
          </a:prstGeom>
        </p:spPr>
      </p:pic>
      <p:pic>
        <p:nvPicPr>
          <p:cNvPr id="51" name="그림 50" descr="%BB%E7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4381" y="2710317"/>
            <a:ext cx="1728648" cy="1463414"/>
          </a:xfrm>
          <a:prstGeom prst="rect">
            <a:avLst/>
          </a:prstGeom>
        </p:spPr>
      </p:pic>
      <p:pic>
        <p:nvPicPr>
          <p:cNvPr id="52" name="그림 51" descr="%BD%C7~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7082" y="2710317"/>
            <a:ext cx="1800675" cy="1440540"/>
          </a:xfrm>
          <a:prstGeom prst="rect">
            <a:avLst/>
          </a:prstGeom>
        </p:spPr>
      </p:pic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6115643" y="5388786"/>
            <a:ext cx="907656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검수</a:t>
            </a:r>
            <a:endParaRPr lang="ko-KR" altLang="en-US" sz="12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4" name="AutoShape 21"/>
          <p:cNvSpPr>
            <a:spLocks noChangeArrowheads="1"/>
          </p:cNvSpPr>
          <p:nvPr/>
        </p:nvSpPr>
        <p:spPr bwMode="auto">
          <a:xfrm flipV="1">
            <a:off x="7096896" y="5159235"/>
            <a:ext cx="790727" cy="80963"/>
          </a:xfrm>
          <a:custGeom>
            <a:avLst/>
            <a:gdLst>
              <a:gd name="G0" fmla="+- 2254 0 0"/>
              <a:gd name="G1" fmla="+- 21600 0 2254"/>
              <a:gd name="G2" fmla="*/ 2254 1 2"/>
              <a:gd name="G3" fmla="+- 21600 0 G2"/>
              <a:gd name="G4" fmla="+/ 2254 21600 2"/>
              <a:gd name="G5" fmla="+/ G1 0 2"/>
              <a:gd name="G6" fmla="*/ 21600 21600 2254"/>
              <a:gd name="G7" fmla="*/ G6 1 2"/>
              <a:gd name="G8" fmla="+- 21600 0 G7"/>
              <a:gd name="G9" fmla="*/ 21600 1 2"/>
              <a:gd name="G10" fmla="+- 2254 0 G9"/>
              <a:gd name="G11" fmla="?: G10 G8 0"/>
              <a:gd name="G12" fmla="?: G10 G7 21600"/>
              <a:gd name="T0" fmla="*/ 20473 w 21600"/>
              <a:gd name="T1" fmla="*/ 10800 h 21600"/>
              <a:gd name="T2" fmla="*/ 10800 w 21600"/>
              <a:gd name="T3" fmla="*/ 21600 h 21600"/>
              <a:gd name="T4" fmla="*/ 1127 w 21600"/>
              <a:gd name="T5" fmla="*/ 10800 h 21600"/>
              <a:gd name="T6" fmla="*/ 10800 w 21600"/>
              <a:gd name="T7" fmla="*/ 0 h 21600"/>
              <a:gd name="T8" fmla="*/ 2927 w 21600"/>
              <a:gd name="T9" fmla="*/ 2927 h 21600"/>
              <a:gd name="T10" fmla="*/ 18673 w 21600"/>
              <a:gd name="T11" fmla="*/ 186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254" y="21600"/>
                </a:lnTo>
                <a:lnTo>
                  <a:pt x="19346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" name="AutoShape 22"/>
          <p:cNvSpPr>
            <a:spLocks noChangeArrowheads="1"/>
          </p:cNvSpPr>
          <p:nvPr/>
        </p:nvSpPr>
        <p:spPr bwMode="auto">
          <a:xfrm>
            <a:off x="7096896" y="5240199"/>
            <a:ext cx="790727" cy="1017588"/>
          </a:xfrm>
          <a:custGeom>
            <a:avLst/>
            <a:gdLst>
              <a:gd name="G0" fmla="+- 825 0 0"/>
              <a:gd name="G1" fmla="+- 21600 0 825"/>
              <a:gd name="G2" fmla="*/ 825 1 2"/>
              <a:gd name="G3" fmla="+- 21600 0 G2"/>
              <a:gd name="G4" fmla="+/ 825 21600 2"/>
              <a:gd name="G5" fmla="+/ G1 0 2"/>
              <a:gd name="G6" fmla="*/ 21600 21600 825"/>
              <a:gd name="G7" fmla="*/ G6 1 2"/>
              <a:gd name="G8" fmla="+- 21600 0 G7"/>
              <a:gd name="G9" fmla="*/ 21600 1 2"/>
              <a:gd name="G10" fmla="+- 825 0 G9"/>
              <a:gd name="G11" fmla="?: G10 G8 0"/>
              <a:gd name="G12" fmla="?: G10 G7 21600"/>
              <a:gd name="T0" fmla="*/ 21187 w 21600"/>
              <a:gd name="T1" fmla="*/ 10800 h 21600"/>
              <a:gd name="T2" fmla="*/ 10800 w 21600"/>
              <a:gd name="T3" fmla="*/ 21600 h 21600"/>
              <a:gd name="T4" fmla="*/ 413 w 21600"/>
              <a:gd name="T5" fmla="*/ 10800 h 21600"/>
              <a:gd name="T6" fmla="*/ 10800 w 21600"/>
              <a:gd name="T7" fmla="*/ 0 h 21600"/>
              <a:gd name="T8" fmla="*/ 2213 w 21600"/>
              <a:gd name="T9" fmla="*/ 2213 h 21600"/>
              <a:gd name="T10" fmla="*/ 19387 w 21600"/>
              <a:gd name="T11" fmla="*/ 193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25" y="21600"/>
                </a:lnTo>
                <a:lnTo>
                  <a:pt x="2077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7095326" y="5388786"/>
            <a:ext cx="907656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포장출고</a:t>
            </a:r>
            <a:endParaRPr lang="ko-KR" altLang="en-US" sz="12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23" y="2062074"/>
            <a:ext cx="6767512" cy="6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58092" y="2206128"/>
            <a:ext cx="10673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64060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세척</a:t>
            </a:r>
            <a:endParaRPr lang="ko-KR" altLang="en-US" sz="15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73088" y="2206128"/>
            <a:ext cx="17557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흙과 불순물을 제거</a:t>
            </a:r>
            <a:endParaRPr lang="en-US" altLang="ko-KR" sz="13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6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9" name="Picture 14" descr="rrect03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96" y="1341804"/>
            <a:ext cx="3025775" cy="752475"/>
          </a:xfrm>
          <a:prstGeom prst="rect">
            <a:avLst/>
          </a:prstGeom>
          <a:noFill/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40869" y="1551307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-3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공정도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23" y="2710317"/>
            <a:ext cx="6767512" cy="6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058092" y="2854371"/>
            <a:ext cx="10673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64060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박피</a:t>
            </a:r>
            <a:endParaRPr lang="ko-KR" altLang="en-US" sz="15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2485598" y="2854371"/>
            <a:ext cx="41775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30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도라지의 몸체를 깨끗하게 탈피</a:t>
            </a:r>
            <a:endParaRPr lang="en-US" altLang="ko-KR" sz="13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23" y="3358560"/>
            <a:ext cx="6767512" cy="6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058092" y="3502614"/>
            <a:ext cx="10673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64060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선별</a:t>
            </a:r>
            <a:endParaRPr lang="ko-KR" altLang="en-US" sz="15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197490" y="3502614"/>
            <a:ext cx="504189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Conveyor Belt 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작업대를 이용한 검수 상한 도라지</a:t>
            </a:r>
            <a:endParaRPr lang="en-US" altLang="ko-KR" sz="13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23" y="4006803"/>
            <a:ext cx="6767512" cy="6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1058092" y="4150857"/>
            <a:ext cx="10673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64060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5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세절</a:t>
            </a:r>
            <a:endParaRPr lang="ko-KR" altLang="en-US" sz="15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2197490" y="4150857"/>
            <a:ext cx="511391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상품성과 기호에 맞게 썰어 놓는 작업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3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찹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통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막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실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편도라지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)</a:t>
            </a:r>
            <a:endParaRPr lang="en-US" altLang="ko-KR" sz="13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23" y="4655046"/>
            <a:ext cx="6767512" cy="6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1058092" y="4799100"/>
            <a:ext cx="10673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64060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검수</a:t>
            </a:r>
            <a:endParaRPr lang="ko-KR" altLang="en-US" sz="15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2269517" y="4799100"/>
            <a:ext cx="4897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2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차적으로 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Conveyor Belt 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작업대를 이용 이물질제거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endParaRPr lang="en-US" altLang="ko-KR" sz="13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23" y="5303289"/>
            <a:ext cx="6767512" cy="6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914038" y="5447343"/>
            <a:ext cx="10673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64060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포장출고</a:t>
            </a:r>
            <a:endParaRPr lang="ko-KR" altLang="en-US" sz="15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2269517" y="5447343"/>
            <a:ext cx="4897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Kg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별 제품별 개별 포장 출고</a:t>
            </a:r>
            <a:endParaRPr lang="en-US" altLang="ko-KR" sz="13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23" y="6023559"/>
            <a:ext cx="6767512" cy="86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1047959" y="6239640"/>
            <a:ext cx="9334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64060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50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특징</a:t>
            </a:r>
            <a:endParaRPr lang="ko-KR" altLang="en-US" sz="15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2170363" y="6239640"/>
            <a:ext cx="47809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당일 생산 당일 납품으로 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1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일 생산 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1600kg 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가공</a:t>
            </a:r>
            <a:endParaRPr lang="en-US" altLang="ko-KR" sz="1300" dirty="0" smtClean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  <a:p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무방부제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무표백제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무첨가</a:t>
            </a:r>
            <a:r>
              <a:rPr lang="en-US" altLang="ko-KR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고품질 최저가 국내산 도라지</a:t>
            </a:r>
            <a:endParaRPr lang="en-US" altLang="ko-KR" sz="13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0"/>
          <p:cNvSpPr>
            <a:spLocks noChangeShapeType="1"/>
          </p:cNvSpPr>
          <p:nvPr/>
        </p:nvSpPr>
        <p:spPr bwMode="auto">
          <a:xfrm flipH="1">
            <a:off x="2473431" y="3717511"/>
            <a:ext cx="814388" cy="0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" name="Line 121"/>
          <p:cNvSpPr>
            <a:spLocks noChangeShapeType="1"/>
          </p:cNvSpPr>
          <p:nvPr/>
        </p:nvSpPr>
        <p:spPr bwMode="auto">
          <a:xfrm flipH="1">
            <a:off x="1759056" y="2731674"/>
            <a:ext cx="1528763" cy="0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" name="Line 122"/>
          <p:cNvSpPr>
            <a:spLocks noChangeShapeType="1"/>
          </p:cNvSpPr>
          <p:nvPr/>
        </p:nvSpPr>
        <p:spPr bwMode="auto">
          <a:xfrm flipH="1">
            <a:off x="1759056" y="5692361"/>
            <a:ext cx="1528763" cy="0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0" name="Line 123"/>
          <p:cNvSpPr>
            <a:spLocks noChangeShapeType="1"/>
          </p:cNvSpPr>
          <p:nvPr/>
        </p:nvSpPr>
        <p:spPr bwMode="auto">
          <a:xfrm flipH="1">
            <a:off x="2473431" y="4703349"/>
            <a:ext cx="814388" cy="0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11" name="Picture 124"/>
          <p:cNvPicPr>
            <a:picLocks noChangeAspect="1" noChangeArrowheads="1"/>
          </p:cNvPicPr>
          <p:nvPr/>
        </p:nvPicPr>
        <p:blipFill>
          <a:blip r:embed="rId2" cstate="print">
            <a:lum bright="-72000" contrast="12000"/>
          </a:blip>
          <a:srcRect l="49690"/>
          <a:stretch>
            <a:fillRect/>
          </a:stretch>
        </p:blipFill>
        <p:spPr bwMode="auto">
          <a:xfrm>
            <a:off x="833544" y="2385599"/>
            <a:ext cx="182403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38"/>
          <p:cNvSpPr txBox="1">
            <a:spLocks noChangeArrowheads="1"/>
          </p:cNvSpPr>
          <p:nvPr/>
        </p:nvSpPr>
        <p:spPr bwMode="auto">
          <a:xfrm flipH="1">
            <a:off x="898631" y="2828511"/>
            <a:ext cx="68480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탈피기</a:t>
            </a:r>
            <a:endParaRPr lang="ko-KR" altLang="en-US" sz="13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3" name="Text Box 147"/>
          <p:cNvSpPr txBox="1">
            <a:spLocks noChangeArrowheads="1"/>
          </p:cNvSpPr>
          <p:nvPr/>
        </p:nvSpPr>
        <p:spPr bwMode="auto">
          <a:xfrm flipH="1">
            <a:off x="898629" y="5031961"/>
            <a:ext cx="86669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무명반</a:t>
            </a:r>
            <a:endParaRPr lang="en-US" altLang="ko-KR" sz="1300" dirty="0" smtClean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  <a:p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무표백제</a:t>
            </a:r>
            <a:endParaRPr lang="en-US" altLang="ko-KR" sz="1300" dirty="0" smtClean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  <a:p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무첨가</a:t>
            </a:r>
            <a:endParaRPr lang="ko-KR" altLang="en-US" sz="13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4" name="Text Box 150"/>
          <p:cNvSpPr txBox="1">
            <a:spLocks noChangeArrowheads="1"/>
          </p:cNvSpPr>
          <p:nvPr/>
        </p:nvSpPr>
        <p:spPr bwMode="auto">
          <a:xfrm flipH="1">
            <a:off x="1512994" y="4350924"/>
            <a:ext cx="85151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냉장시설</a:t>
            </a:r>
            <a:endParaRPr lang="ko-KR" altLang="en-US" sz="13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5" name="Text Box 151"/>
          <p:cNvSpPr txBox="1">
            <a:spLocks noChangeArrowheads="1"/>
          </p:cNvSpPr>
          <p:nvPr/>
        </p:nvSpPr>
        <p:spPr bwMode="auto">
          <a:xfrm flipH="1">
            <a:off x="1512994" y="3525424"/>
            <a:ext cx="68480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세절기</a:t>
            </a:r>
            <a:endParaRPr lang="ko-KR" altLang="en-US" sz="13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16" name="Picture 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506" y="2309399"/>
            <a:ext cx="4975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7" name="Picture 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506" y="3288886"/>
            <a:ext cx="4975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8" name="Picture 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506" y="4268374"/>
            <a:ext cx="4975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9" name="Picture 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506" y="5247861"/>
            <a:ext cx="4975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chemeClr val="tx2">
                <a:alpha val="50000"/>
              </a:schemeClr>
            </a:outerShdw>
          </a:effectLst>
        </p:spPr>
      </p:pic>
      <p:sp>
        <p:nvSpPr>
          <p:cNvPr id="20" name="Text Box 185"/>
          <p:cNvSpPr txBox="1">
            <a:spLocks noChangeArrowheads="1"/>
          </p:cNvSpPr>
          <p:nvPr/>
        </p:nvSpPr>
        <p:spPr bwMode="auto">
          <a:xfrm flipH="1">
            <a:off x="3305281" y="2564986"/>
            <a:ext cx="36776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13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탈피기 </a:t>
            </a:r>
            <a:r>
              <a:rPr lang="en-US" altLang="ko-KR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: 1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일 국내산 피도라지 </a:t>
            </a:r>
            <a:r>
              <a:rPr lang="en-US" altLang="ko-KR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1600kg 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가공</a:t>
            </a:r>
            <a:r>
              <a:rPr lang="en-US" altLang="ko-KR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endParaRPr lang="en-US" altLang="ko-KR" sz="13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1" name="Text Box 186"/>
          <p:cNvSpPr txBox="1">
            <a:spLocks noChangeArrowheads="1"/>
          </p:cNvSpPr>
          <p:nvPr/>
        </p:nvSpPr>
        <p:spPr bwMode="auto">
          <a:xfrm flipH="1">
            <a:off x="3305281" y="3550824"/>
            <a:ext cx="34387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세절기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: </a:t>
            </a:r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크기별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상품별 기호에 맞게 절단 </a:t>
            </a:r>
            <a:endParaRPr lang="en-US" altLang="ko-KR" sz="13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2" name="Text Box 187"/>
          <p:cNvSpPr txBox="1">
            <a:spLocks noChangeArrowheads="1"/>
          </p:cNvSpPr>
          <p:nvPr/>
        </p:nvSpPr>
        <p:spPr bwMode="auto">
          <a:xfrm flipH="1">
            <a:off x="3305281" y="4366938"/>
            <a:ext cx="477246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13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냉장시설 </a:t>
            </a:r>
            <a:r>
              <a:rPr lang="en-US" altLang="ko-KR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: 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원물냉장시설</a:t>
            </a:r>
            <a:r>
              <a:rPr lang="en-US" altLang="ko-KR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(30</a:t>
            </a:r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여평</a:t>
            </a:r>
            <a:r>
              <a:rPr lang="en-US" altLang="ko-KR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) 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박피 </a:t>
            </a:r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세절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원물 </a:t>
            </a:r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갈변현상</a:t>
            </a:r>
            <a:endParaRPr lang="en-US" altLang="ko-KR" sz="1300" dirty="0" smtClean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  <a:p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                 최소화를 위한 탈피 </a:t>
            </a:r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세절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세척간 냉장시설</a:t>
            </a:r>
            <a:endParaRPr lang="en-US" altLang="ko-KR" sz="1300" dirty="0" smtClean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  <a:p>
            <a:r>
              <a:rPr lang="en-US" altLang="ko-KR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       </a:t>
            </a:r>
            <a:r>
              <a:rPr lang="en-US" altLang="ko-KR" sz="13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24</a:t>
            </a:r>
            <a:r>
              <a:rPr lang="ko-KR" altLang="en-US" sz="13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시간 도라지 보존 최적 온도인 </a:t>
            </a:r>
            <a:r>
              <a:rPr lang="en-US" altLang="ko-KR" sz="13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3~7</a:t>
            </a:r>
            <a:r>
              <a:rPr lang="ko-KR" altLang="en-US" sz="13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도 상시 유지</a:t>
            </a:r>
            <a:endParaRPr lang="en-US" altLang="ko-KR" sz="1300" b="1" dirty="0" smtClean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  <a:p>
            <a:endParaRPr lang="en-US" altLang="ko-KR" sz="1300" dirty="0" smtClean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  <a:p>
            <a:endParaRPr lang="en-US" altLang="ko-KR" sz="1300" dirty="0" smtClean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  <a:p>
            <a:r>
              <a:rPr lang="en-US" altLang="ko-KR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                 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endParaRPr lang="en-US" altLang="ko-KR" sz="13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3" name="Text Box 188"/>
          <p:cNvSpPr txBox="1">
            <a:spLocks noChangeArrowheads="1"/>
          </p:cNvSpPr>
          <p:nvPr/>
        </p:nvSpPr>
        <p:spPr bwMode="auto">
          <a:xfrm flipH="1">
            <a:off x="3305281" y="5519324"/>
            <a:ext cx="42594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13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원물 상태 그대로 가공 납품 </a:t>
            </a:r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무명반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무표백제</a:t>
            </a:r>
            <a:r>
              <a:rPr lang="ko-KR" altLang="en-US" sz="13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300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무첨가</a:t>
            </a:r>
            <a:endParaRPr lang="en-US" altLang="ko-KR" sz="1300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4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27" name="Picture 14" descr="rrect03-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896" y="1341804"/>
            <a:ext cx="3025775" cy="752475"/>
          </a:xfrm>
          <a:prstGeom prst="rect">
            <a:avLst/>
          </a:prstGeom>
          <a:noFill/>
        </p:spPr>
      </p:pic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40869" y="1551307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-3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보유 설비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9" name="그룹 36"/>
          <p:cNvGrpSpPr>
            <a:grpSpLocks/>
          </p:cNvGrpSpPr>
          <p:nvPr/>
        </p:nvGrpSpPr>
        <p:grpSpPr bwMode="auto">
          <a:xfrm>
            <a:off x="571501" y="2028364"/>
            <a:ext cx="7604230" cy="4643438"/>
            <a:chOff x="357188" y="1285875"/>
            <a:chExt cx="8429654" cy="5143500"/>
          </a:xfrm>
        </p:grpSpPr>
        <p:sp>
          <p:nvSpPr>
            <p:cNvPr id="30" name="직사각형 29"/>
            <p:cNvSpPr/>
            <p:nvPr/>
          </p:nvSpPr>
          <p:spPr bwMode="auto">
            <a:xfrm>
              <a:off x="357188" y="1285875"/>
              <a:ext cx="8429654" cy="5143500"/>
            </a:xfrm>
            <a:prstGeom prst="rect">
              <a:avLst/>
            </a:prstGeom>
            <a:solidFill>
              <a:srgbClr val="70D349">
                <a:alpha val="9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500237" y="1428311"/>
              <a:ext cx="8143557" cy="4928967"/>
            </a:xfrm>
            <a:prstGeom prst="rect">
              <a:avLst/>
            </a:prstGeom>
            <a:noFill/>
            <a:ln w="222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 bwMode="auto">
            <a:xfrm>
              <a:off x="663693" y="1562567"/>
              <a:ext cx="1901338" cy="31115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extrusionH="76200" prstMaterial="metal">
              <a:bevelT w="38100" h="57150" prst="angle"/>
              <a:extrusionClr>
                <a:schemeClr val="bg1"/>
              </a:extrusionClr>
            </a:sp3d>
          </p:spPr>
          <p:txBody>
            <a:bodyPr anchor="ctr"/>
            <a:lstStyle/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원물냉장창고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 bwMode="auto">
            <a:xfrm>
              <a:off x="6582842" y="2998673"/>
              <a:ext cx="1099809" cy="1675459"/>
            </a:xfrm>
            <a:prstGeom prst="rect">
              <a:avLst/>
            </a:prstGeom>
            <a:solidFill>
              <a:srgbClr val="B9D1F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ctr"/>
            <a:lstStyle/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r>
                <a:rPr lang="ko-KR" altLang="en-US" sz="1400" dirty="0">
                  <a:latin typeface="맑은 고딕" pitchFamily="50" charset="-127"/>
                  <a:ea typeface="맑은 고딕" pitchFamily="50" charset="-127"/>
                </a:rPr>
                <a:t>휴게시설</a:t>
              </a: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6582842" y="1562567"/>
              <a:ext cx="1081718" cy="1436107"/>
            </a:xfrm>
            <a:prstGeom prst="rect">
              <a:avLst/>
            </a:prstGeom>
            <a:solidFill>
              <a:srgbClr val="B9D1F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ctr"/>
            <a:lstStyle/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사무실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 bwMode="auto">
            <a:xfrm>
              <a:off x="633392" y="4753915"/>
              <a:ext cx="1931640" cy="15158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extrusionH="76200" prstMaterial="metal">
              <a:bevelT w="38100" h="57150" prst="angle"/>
              <a:extrusionClr>
                <a:schemeClr val="bg1"/>
              </a:extrusionClr>
            </a:sp3d>
          </p:spPr>
          <p:txBody>
            <a:bodyPr anchor="ctr"/>
            <a:lstStyle/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탈피실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5" name="직사각형 64"/>
            <p:cNvSpPr/>
            <p:nvPr/>
          </p:nvSpPr>
          <p:spPr bwMode="auto">
            <a:xfrm>
              <a:off x="2565031" y="2998673"/>
              <a:ext cx="4017811" cy="16754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extrusionH="76200" prstMaterial="metal">
              <a:bevelT w="38100" h="57150" prst="angle"/>
              <a:extrusionClr>
                <a:schemeClr val="bg1"/>
              </a:extrusionClr>
            </a:sp3d>
          </p:spPr>
          <p:txBody>
            <a:bodyPr anchor="ctr"/>
            <a:lstStyle/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r>
                <a:rPr lang="ko-KR" altLang="en-US" sz="1400" dirty="0" err="1" smtClean="0">
                  <a:latin typeface="맑은 고딕" pitchFamily="50" charset="-127"/>
                  <a:ea typeface="맑은 고딕" pitchFamily="50" charset="-127"/>
                </a:rPr>
                <a:t>세절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 냉장창고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7" name="직사각형 66"/>
            <p:cNvSpPr/>
            <p:nvPr/>
          </p:nvSpPr>
          <p:spPr bwMode="auto">
            <a:xfrm>
              <a:off x="8501090" y="2631380"/>
              <a:ext cx="285752" cy="1512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ctr"/>
            <a:lstStyle/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r>
                <a:rPr lang="ko-KR" altLang="en-US" sz="1400" dirty="0">
                  <a:latin typeface="맑은 고딕" pitchFamily="50" charset="-127"/>
                  <a:ea typeface="맑은 고딕" pitchFamily="50" charset="-127"/>
                </a:rPr>
                <a:t>정</a:t>
              </a:r>
              <a:endParaRPr lang="en-US" altLang="ko-KR" sz="1400" dirty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endParaRPr lang="en-US" altLang="ko-KR" sz="1400" dirty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buClr>
                  <a:srgbClr val="6699FF"/>
                </a:buClr>
                <a:buFont typeface="굴림" pitchFamily="50" charset="-127"/>
                <a:buNone/>
                <a:defRPr/>
              </a:pPr>
              <a:r>
                <a:rPr lang="ko-KR" altLang="en-US" sz="1400" dirty="0">
                  <a:latin typeface="맑은 고딕" pitchFamily="50" charset="-127"/>
                  <a:ea typeface="맑은 고딕" pitchFamily="50" charset="-127"/>
                </a:rPr>
                <a:t>문</a:t>
              </a:r>
            </a:p>
          </p:txBody>
        </p:sp>
      </p:grpSp>
      <p:sp>
        <p:nvSpPr>
          <p:cNvPr id="74" name="직사각형 73"/>
          <p:cNvSpPr/>
          <p:nvPr/>
        </p:nvSpPr>
        <p:spPr bwMode="auto">
          <a:xfrm>
            <a:off x="2557625" y="2278155"/>
            <a:ext cx="3601350" cy="129648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76200" prstMaterial="metal">
            <a:bevelT w="38100" h="57150" prst="angle"/>
            <a:extrusionClr>
              <a:schemeClr val="bg1"/>
            </a:extrusionClr>
          </a:sp3d>
        </p:spPr>
        <p:txBody>
          <a:bodyPr anchor="ctr"/>
          <a:lstStyle/>
          <a:p>
            <a:pPr algn="ctr">
              <a:buClr>
                <a:srgbClr val="6699FF"/>
              </a:buClr>
              <a:buFont typeface="굴림" pitchFamily="50" charset="-127"/>
              <a:buNone/>
              <a:defRPr/>
            </a:pP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냉장창고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직사각형 74"/>
          <p:cNvSpPr/>
          <p:nvPr/>
        </p:nvSpPr>
        <p:spPr bwMode="auto">
          <a:xfrm>
            <a:off x="2629652" y="5159236"/>
            <a:ext cx="4643761" cy="1368512"/>
          </a:xfrm>
          <a:prstGeom prst="rect">
            <a:avLst/>
          </a:prstGeom>
          <a:solidFill>
            <a:srgbClr val="B9D1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buClr>
                <a:srgbClr val="6699FF"/>
              </a:buClr>
              <a:buFont typeface="굴림" pitchFamily="50" charset="-127"/>
              <a:buNone/>
              <a:defRPr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창고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직사각형 75"/>
          <p:cNvSpPr/>
          <p:nvPr/>
        </p:nvSpPr>
        <p:spPr bwMode="auto">
          <a:xfrm>
            <a:off x="8319785" y="2134101"/>
            <a:ext cx="720270" cy="4249593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buClr>
                <a:srgbClr val="6699FF"/>
              </a:buClr>
              <a:buFont typeface="굴림" pitchFamily="50" charset="-127"/>
              <a:buNone/>
              <a:defRPr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주차장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사업장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9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80" name="Picture 14" descr="rrect03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96" y="1341804"/>
            <a:ext cx="3025775" cy="752475"/>
          </a:xfrm>
          <a:prstGeom prst="rect">
            <a:avLst/>
          </a:prstGeom>
          <a:noFill/>
        </p:spPr>
      </p:pic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540869" y="1551307"/>
            <a:ext cx="2808287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3-1 Lay-out</a:t>
            </a:r>
            <a:endParaRPr lang="ko-KR" altLang="en-US" b="1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7"/>
          <p:cNvSpPr>
            <a:spLocks noChangeArrowheads="1" noChangeShapeType="1" noTextEdit="1"/>
          </p:cNvSpPr>
          <p:nvPr/>
        </p:nvSpPr>
        <p:spPr bwMode="auto">
          <a:xfrm>
            <a:off x="2098874" y="5880229"/>
            <a:ext cx="49244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>
                <a:srgbClr val="6699FF"/>
              </a:buClr>
              <a:buFont typeface="굴림" pitchFamily="50" charset="-127"/>
              <a:buNone/>
              <a:defRPr/>
            </a:pPr>
            <a:r>
              <a:rPr lang="ko-KR" altLang="en-US" sz="3600" kern="10" dirty="0">
                <a:ln w="3175">
                  <a:solidFill>
                    <a:srgbClr val="54A715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휴먼둥근헤드라인"/>
                <a:ea typeface="휴먼둥근헤드라인"/>
              </a:rPr>
              <a:t>감사합니다</a:t>
            </a:r>
            <a:r>
              <a:rPr lang="en-US" altLang="ko-KR" sz="3600" kern="10" dirty="0">
                <a:ln w="3175">
                  <a:solidFill>
                    <a:srgbClr val="54A715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 dirty="0">
              <a:ln w="3175">
                <a:solidFill>
                  <a:srgbClr val="54A715"/>
                </a:solidFill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latin typeface="휴먼둥근헤드라인"/>
              <a:ea typeface="휴먼둥근헤드라인"/>
            </a:endParaRPr>
          </a:p>
        </p:txBody>
      </p:sp>
      <p:pic>
        <p:nvPicPr>
          <p:cNvPr id="8" name="그림 7" descr="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139" y="261398"/>
            <a:ext cx="6698511" cy="3673377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053436" y="4147215"/>
            <a:ext cx="49698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3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일반전화 </a:t>
            </a:r>
            <a:r>
              <a:rPr lang="en-US" altLang="ko-KR" sz="13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: 031-336-3490</a:t>
            </a:r>
            <a:endParaRPr lang="en-US" altLang="ko-KR" sz="1300" dirty="0">
              <a:solidFill>
                <a:schemeClr val="tx2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53436" y="4435323"/>
            <a:ext cx="49698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3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FAX     : 031-336-3487</a:t>
            </a:r>
            <a:endParaRPr lang="en-US" altLang="ko-KR" sz="1300" dirty="0">
              <a:solidFill>
                <a:schemeClr val="tx2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053436" y="4795458"/>
            <a:ext cx="49698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3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E-MAIL : jaewoo0630@naver.com</a:t>
            </a:r>
            <a:endParaRPr lang="en-US" altLang="ko-KR" sz="1300" dirty="0">
              <a:solidFill>
                <a:schemeClr val="tx2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053436" y="5083566"/>
            <a:ext cx="49698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300" dirty="0" err="1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블로그</a:t>
            </a:r>
            <a:r>
              <a:rPr lang="ko-KR" altLang="en-US" sz="13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lang="en-US" altLang="ko-KR" sz="13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 : </a:t>
            </a:r>
            <a:r>
              <a:rPr lang="en-US" altLang="ko-KR" sz="1200" dirty="0" smtClean="0">
                <a:latin typeface="휴먼둥근헤드라인" pitchFamily="18" charset="-127"/>
                <a:ea typeface="휴먼둥근헤드라인" pitchFamily="18" charset="-127"/>
                <a:hlinkClick r:id="rId3"/>
              </a:rPr>
              <a:t>http://</a:t>
            </a:r>
            <a:r>
              <a:rPr lang="en-US" altLang="ko-KR" sz="1200" dirty="0" smtClean="0">
                <a:latin typeface="휴먼둥근헤드라인" pitchFamily="18" charset="-127"/>
                <a:ea typeface="휴먼둥근헤드라인" pitchFamily="18" charset="-127"/>
                <a:hlinkClick r:id="rId3"/>
              </a:rPr>
              <a:t>blog.naver.com/jaewoo0630</a:t>
            </a:r>
            <a:endParaRPr lang="en-US" altLang="ko-KR" sz="12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en-US" altLang="ko-KR" sz="12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z="1200" dirty="0" smtClean="0">
                <a:latin typeface="휴먼둥근헤드라인" pitchFamily="18" charset="-127"/>
                <a:ea typeface="휴먼둥근헤드라인" pitchFamily="18" charset="-127"/>
              </a:rPr>
              <a:t>고품질의 </a:t>
            </a:r>
            <a:r>
              <a:rPr lang="ko-KR" altLang="en-US" sz="1200" dirty="0" err="1" smtClean="0">
                <a:latin typeface="휴먼둥근헤드라인" pitchFamily="18" charset="-127"/>
                <a:ea typeface="휴먼둥근헤드라인" pitchFamily="18" charset="-127"/>
              </a:rPr>
              <a:t>깐도라지와</a:t>
            </a:r>
            <a:r>
              <a:rPr lang="ko-KR" altLang="en-US" sz="1200" dirty="0" smtClean="0">
                <a:latin typeface="휴먼둥근헤드라인" pitchFamily="18" charset="-127"/>
                <a:ea typeface="휴먼둥근헤드라인" pitchFamily="18" charset="-127"/>
              </a:rPr>
              <a:t> 우엉을 저렴하게 납품합니다</a:t>
            </a:r>
            <a:r>
              <a:rPr lang="en-US" altLang="ko-KR" sz="1200" smtClean="0"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12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en-US" altLang="ko-KR" sz="1300" dirty="0">
              <a:solidFill>
                <a:schemeClr val="tx2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923925" y="2239963"/>
            <a:ext cx="2087563" cy="504825"/>
          </a:xfrm>
          <a:prstGeom prst="roundRect">
            <a:avLst/>
          </a:prstGeom>
          <a:solidFill>
            <a:srgbClr val="FF5B5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회사소개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951" y="1772816"/>
            <a:ext cx="720080" cy="646986"/>
          </a:xfrm>
          <a:prstGeom prst="roundRect">
            <a:avLst/>
          </a:prstGeom>
          <a:solidFill>
            <a:srgbClr val="FF5B5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516313" y="3035300"/>
            <a:ext cx="2087562" cy="5032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0239" y="2567573"/>
            <a:ext cx="720080" cy="64698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108700" y="3827463"/>
            <a:ext cx="2087563" cy="503237"/>
          </a:xfrm>
          <a:prstGeom prst="roundRect">
            <a:avLst/>
          </a:prstGeom>
          <a:solidFill>
            <a:srgbClr val="7195C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사업장 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2527" y="3359661"/>
            <a:ext cx="720080" cy="646986"/>
          </a:xfrm>
          <a:prstGeom prst="roundRect">
            <a:avLst/>
          </a:prstGeom>
          <a:solidFill>
            <a:srgbClr val="7195C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974725" y="2968625"/>
            <a:ext cx="1987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사업개요</a:t>
            </a:r>
            <a:endParaRPr lang="en-US" altLang="ko-KR" sz="16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dist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조직도</a:t>
            </a:r>
            <a:endParaRPr lang="en-US" altLang="ko-KR" sz="16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3567113" y="3763963"/>
            <a:ext cx="1987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사업장현황</a:t>
            </a:r>
            <a:endParaRPr lang="en-US" altLang="ko-KR" sz="16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dist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제품소개</a:t>
            </a:r>
            <a:endParaRPr lang="en-US" altLang="ko-KR" sz="1600" b="1" dirty="0" smtClean="0">
              <a:latin typeface="HY견고딕" pitchFamily="18" charset="-127"/>
              <a:ea typeface="HY견고딕" pitchFamily="18" charset="-127"/>
            </a:endParaRPr>
          </a:p>
          <a:p>
            <a:pPr algn="dist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생산공정도</a:t>
            </a:r>
            <a:endParaRPr lang="en-US" altLang="ko-KR" sz="1600" b="1" dirty="0" smtClean="0">
              <a:latin typeface="HY견고딕" pitchFamily="18" charset="-127"/>
              <a:ea typeface="HY견고딕" pitchFamily="18" charset="-127"/>
            </a:endParaRPr>
          </a:p>
          <a:p>
            <a:pPr algn="dist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보유설비현황</a:t>
            </a:r>
            <a:endParaRPr lang="en-US" altLang="ko-KR" sz="16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159500" y="4552950"/>
            <a:ext cx="1987550" cy="41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b="1" dirty="0" smtClean="0">
                <a:latin typeface="휴먼둥근헤드라인" pitchFamily="18" charset="-127"/>
                <a:ea typeface="휴먼둥근헤드라인" pitchFamily="18" charset="-127"/>
              </a:rPr>
              <a:t>Lay-out</a:t>
            </a:r>
            <a:endParaRPr lang="ko-KR" altLang="en-US" sz="1600" b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8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49" y="2504434"/>
            <a:ext cx="7920098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3" cstate="print"/>
          <a:srcRect l="15286"/>
          <a:stretch>
            <a:fillRect/>
          </a:stretch>
        </p:blipFill>
        <p:spPr bwMode="auto">
          <a:xfrm>
            <a:off x="3214687" y="1985321"/>
            <a:ext cx="287086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900113" y="2056759"/>
            <a:ext cx="7775546" cy="250825"/>
            <a:chOff x="567" y="1095"/>
            <a:chExt cx="4626" cy="212"/>
          </a:xfrm>
        </p:grpSpPr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567" y="1095"/>
              <a:ext cx="1451" cy="212"/>
            </a:xfrm>
            <a:prstGeom prst="rect">
              <a:avLst/>
            </a:prstGeom>
            <a:solidFill>
              <a:srgbClr val="A7BE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742" y="1095"/>
              <a:ext cx="1451" cy="212"/>
            </a:xfrm>
            <a:prstGeom prst="rect">
              <a:avLst/>
            </a:prstGeom>
            <a:solidFill>
              <a:srgbClr val="A7BE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1045057" y="3142479"/>
            <a:ext cx="7473653" cy="187270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▶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자연을 담아 드립니다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파란농원은 국내산 도라지만을 전문으로 전처리 가공하는 업체로서 각종시설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확충과 전문 노하우를 습득하여 박피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절단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세척 자동화 시스템을 통해 고품질의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박피 도라지를 일일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1600kg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생산 당일 발주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당일 생산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당일 납품으로 학교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급식업체 및 군납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백화점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유통업체등에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고품질의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깐도라지를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안정적으로 공급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하고 있습니다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또한 무방부제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무표백제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무첨가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자연 그대로 가공하고 있으며 도라지 저장의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최적 온도인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3~7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도를 상시 유지해 최상의 도라지 상품성을 보존하고 있습니다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국내 도라지 특화 상품 단순 전처리 가공업체중 대형냉장 및 탈피 세척 설비를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갖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춘 업체는 오직 파란농원뿐입니다</a:t>
            </a:r>
            <a:endParaRPr lang="en-US" altLang="ko-KR" sz="1600" dirty="0" smtClean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900113" y="2336159"/>
            <a:ext cx="7775546" cy="69850"/>
            <a:chOff x="567" y="1095"/>
            <a:chExt cx="4626" cy="212"/>
          </a:xfrm>
        </p:grpSpPr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567" y="1095"/>
              <a:ext cx="1451" cy="212"/>
            </a:xfrm>
            <a:prstGeom prst="rect">
              <a:avLst/>
            </a:prstGeom>
            <a:solidFill>
              <a:srgbClr val="668EB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3742" y="1095"/>
              <a:ext cx="1451" cy="212"/>
            </a:xfrm>
            <a:prstGeom prst="rect">
              <a:avLst/>
            </a:prstGeom>
            <a:solidFill>
              <a:srgbClr val="668EB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3265488" y="2018659"/>
            <a:ext cx="2749848" cy="412750"/>
            <a:chOff x="2061" y="1080"/>
            <a:chExt cx="1636" cy="260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2061" y="1080"/>
              <a:ext cx="1636" cy="260"/>
              <a:chOff x="1837" y="1080"/>
              <a:chExt cx="1860" cy="260"/>
            </a:xfrm>
          </p:grpSpPr>
          <p:sp>
            <p:nvSpPr>
              <p:cNvPr id="19" name="AutoShape 54"/>
              <p:cNvSpPr>
                <a:spLocks noChangeArrowheads="1"/>
              </p:cNvSpPr>
              <p:nvPr/>
            </p:nvSpPr>
            <p:spPr bwMode="auto">
              <a:xfrm>
                <a:off x="1837" y="1080"/>
                <a:ext cx="1860" cy="2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004B96"/>
                  </a:gs>
                  <a:gs pos="100000">
                    <a:srgbClr val="004B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0" name="AutoShape 55"/>
              <p:cNvSpPr>
                <a:spLocks noChangeArrowheads="1"/>
              </p:cNvSpPr>
              <p:nvPr/>
            </p:nvSpPr>
            <p:spPr bwMode="auto">
              <a:xfrm>
                <a:off x="1854" y="1097"/>
                <a:ext cx="1824" cy="125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2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8" name="AutoShape 56"/>
            <p:cNvSpPr>
              <a:spLocks noChangeArrowheads="1"/>
            </p:cNvSpPr>
            <p:nvPr/>
          </p:nvSpPr>
          <p:spPr bwMode="auto">
            <a:xfrm>
              <a:off x="2106" y="1111"/>
              <a:ext cx="1548" cy="19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ko-KR" altLang="ko-KR" dirty="0"/>
            </a:p>
          </p:txBody>
        </p:sp>
      </p:grp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3134607" y="2055496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파란농원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0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회사소개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43438" y="2163892"/>
            <a:ext cx="3673475" cy="4579937"/>
          </a:xfrm>
          <a:prstGeom prst="bevel">
            <a:avLst>
              <a:gd name="adj" fmla="val 819"/>
            </a:avLst>
          </a:prstGeom>
          <a:gradFill rotWithShape="1">
            <a:gsLst>
              <a:gs pos="0">
                <a:srgbClr val="FFFFFF"/>
              </a:gs>
              <a:gs pos="100000">
                <a:srgbClr val="EFF3FF"/>
              </a:gs>
            </a:gsLst>
            <a:lin ang="5400000" scaled="1"/>
          </a:gradFill>
          <a:ln w="3175">
            <a:solidFill>
              <a:srgbClr val="B7CFFF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ko-KR" sz="1200" b="1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27088" y="2163892"/>
            <a:ext cx="3673475" cy="4579937"/>
          </a:xfrm>
          <a:prstGeom prst="bevel">
            <a:avLst>
              <a:gd name="adj" fmla="val 819"/>
            </a:avLst>
          </a:prstGeom>
          <a:gradFill rotWithShape="1">
            <a:gsLst>
              <a:gs pos="0">
                <a:srgbClr val="FFFFFF"/>
              </a:gs>
              <a:gs pos="100000">
                <a:srgbClr val="EFF3FF"/>
              </a:gs>
            </a:gsLst>
            <a:lin ang="5400000" scaled="1"/>
          </a:gradFill>
          <a:ln w="3175">
            <a:solidFill>
              <a:srgbClr val="B7CFFF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ko-KR" sz="1200" b="1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135188" y="2300417"/>
            <a:ext cx="2220912" cy="277812"/>
          </a:xfrm>
          <a:prstGeom prst="roundRect">
            <a:avLst>
              <a:gd name="adj" fmla="val 0"/>
            </a:avLst>
          </a:prstGeom>
          <a:solidFill>
            <a:srgbClr val="F4D4BA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algn="l">
              <a:buFontTx/>
              <a:buChar char="•"/>
            </a:pPr>
            <a:endParaRPr lang="ko-KR" altLang="ko-KR" sz="1400" b="1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27113" y="2278192"/>
            <a:ext cx="1481137" cy="409575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188" y="0"/>
              </a:cxn>
              <a:cxn ang="0">
                <a:pos x="2541" y="0"/>
              </a:cxn>
              <a:cxn ang="0">
                <a:pos x="2541" y="76"/>
              </a:cxn>
              <a:cxn ang="0">
                <a:pos x="2426" y="191"/>
              </a:cxn>
              <a:cxn ang="0">
                <a:pos x="2374" y="191"/>
              </a:cxn>
              <a:cxn ang="0">
                <a:pos x="2314" y="251"/>
              </a:cxn>
              <a:cxn ang="0">
                <a:pos x="2314" y="303"/>
              </a:cxn>
              <a:cxn ang="0">
                <a:pos x="2244" y="373"/>
              </a:cxn>
              <a:cxn ang="0">
                <a:pos x="185" y="373"/>
              </a:cxn>
              <a:cxn ang="0">
                <a:pos x="0" y="188"/>
              </a:cxn>
            </a:cxnLst>
            <a:rect l="0" t="0" r="r" b="b"/>
            <a:pathLst>
              <a:path w="2541" h="374">
                <a:moveTo>
                  <a:pt x="0" y="188"/>
                </a:moveTo>
                <a:cubicBezTo>
                  <a:pt x="0" y="188"/>
                  <a:pt x="0" y="1"/>
                  <a:pt x="188" y="0"/>
                </a:cubicBezTo>
                <a:cubicBezTo>
                  <a:pt x="1364" y="0"/>
                  <a:pt x="2541" y="0"/>
                  <a:pt x="2541" y="0"/>
                </a:cubicBezTo>
                <a:lnTo>
                  <a:pt x="2541" y="76"/>
                </a:lnTo>
                <a:cubicBezTo>
                  <a:pt x="2541" y="76"/>
                  <a:pt x="2538" y="190"/>
                  <a:pt x="2426" y="191"/>
                </a:cubicBezTo>
                <a:cubicBezTo>
                  <a:pt x="2400" y="191"/>
                  <a:pt x="2374" y="191"/>
                  <a:pt x="2374" y="191"/>
                </a:cubicBezTo>
                <a:cubicBezTo>
                  <a:pt x="2311" y="195"/>
                  <a:pt x="2314" y="251"/>
                  <a:pt x="2314" y="251"/>
                </a:cubicBezTo>
                <a:cubicBezTo>
                  <a:pt x="2314" y="251"/>
                  <a:pt x="2314" y="277"/>
                  <a:pt x="2314" y="303"/>
                </a:cubicBezTo>
                <a:cubicBezTo>
                  <a:pt x="2314" y="367"/>
                  <a:pt x="2244" y="373"/>
                  <a:pt x="2244" y="373"/>
                </a:cubicBezTo>
                <a:cubicBezTo>
                  <a:pt x="2244" y="373"/>
                  <a:pt x="1214" y="373"/>
                  <a:pt x="185" y="373"/>
                </a:cubicBezTo>
                <a:cubicBezTo>
                  <a:pt x="2" y="374"/>
                  <a:pt x="0" y="188"/>
                  <a:pt x="0" y="188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958850" y="2294067"/>
            <a:ext cx="1473200" cy="255587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188" y="0"/>
              </a:cxn>
              <a:cxn ang="0">
                <a:pos x="2541" y="0"/>
              </a:cxn>
              <a:cxn ang="0">
                <a:pos x="2541" y="76"/>
              </a:cxn>
              <a:cxn ang="0">
                <a:pos x="2426" y="191"/>
              </a:cxn>
              <a:cxn ang="0">
                <a:pos x="2374" y="191"/>
              </a:cxn>
              <a:cxn ang="0">
                <a:pos x="2314" y="251"/>
              </a:cxn>
              <a:cxn ang="0">
                <a:pos x="2314" y="303"/>
              </a:cxn>
              <a:cxn ang="0">
                <a:pos x="2244" y="373"/>
              </a:cxn>
              <a:cxn ang="0">
                <a:pos x="185" y="373"/>
              </a:cxn>
              <a:cxn ang="0">
                <a:pos x="0" y="188"/>
              </a:cxn>
            </a:cxnLst>
            <a:rect l="0" t="0" r="r" b="b"/>
            <a:pathLst>
              <a:path w="2541" h="374">
                <a:moveTo>
                  <a:pt x="0" y="188"/>
                </a:moveTo>
                <a:cubicBezTo>
                  <a:pt x="0" y="188"/>
                  <a:pt x="0" y="1"/>
                  <a:pt x="188" y="0"/>
                </a:cubicBezTo>
                <a:cubicBezTo>
                  <a:pt x="1364" y="0"/>
                  <a:pt x="2541" y="0"/>
                  <a:pt x="2541" y="0"/>
                </a:cubicBezTo>
                <a:lnTo>
                  <a:pt x="2541" y="76"/>
                </a:lnTo>
                <a:cubicBezTo>
                  <a:pt x="2541" y="76"/>
                  <a:pt x="2538" y="190"/>
                  <a:pt x="2426" y="191"/>
                </a:cubicBezTo>
                <a:cubicBezTo>
                  <a:pt x="2400" y="191"/>
                  <a:pt x="2374" y="191"/>
                  <a:pt x="2374" y="191"/>
                </a:cubicBezTo>
                <a:cubicBezTo>
                  <a:pt x="2311" y="195"/>
                  <a:pt x="2314" y="251"/>
                  <a:pt x="2314" y="251"/>
                </a:cubicBezTo>
                <a:cubicBezTo>
                  <a:pt x="2314" y="251"/>
                  <a:pt x="2314" y="277"/>
                  <a:pt x="2314" y="303"/>
                </a:cubicBezTo>
                <a:cubicBezTo>
                  <a:pt x="2314" y="367"/>
                  <a:pt x="2244" y="373"/>
                  <a:pt x="2244" y="373"/>
                </a:cubicBezTo>
                <a:cubicBezTo>
                  <a:pt x="2244" y="373"/>
                  <a:pt x="1214" y="373"/>
                  <a:pt x="185" y="373"/>
                </a:cubicBezTo>
                <a:cubicBezTo>
                  <a:pt x="2" y="374"/>
                  <a:pt x="0" y="188"/>
                  <a:pt x="0" y="18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1B4D3"/>
              </a:gs>
            </a:gsLst>
            <a:lin ang="2700000" scaled="1"/>
          </a:gradFill>
          <a:ln w="12700" cap="flat" cmpd="sng">
            <a:solidFill>
              <a:srgbClr val="91B4D3">
                <a:alpha val="60001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85875" y="2286129"/>
            <a:ext cx="78105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200" b="1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업체부문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994400" y="2322642"/>
            <a:ext cx="2171700" cy="277812"/>
          </a:xfrm>
          <a:prstGeom prst="roundRect">
            <a:avLst>
              <a:gd name="adj" fmla="val 0"/>
            </a:avLst>
          </a:prstGeom>
          <a:solidFill>
            <a:srgbClr val="F4D4BA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algn="l">
              <a:buFontTx/>
              <a:buChar char="•"/>
            </a:pPr>
            <a:endParaRPr lang="ko-KR" altLang="ko-KR" sz="1400" b="1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908550" y="2300417"/>
            <a:ext cx="1452563" cy="409575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188" y="0"/>
              </a:cxn>
              <a:cxn ang="0">
                <a:pos x="2541" y="0"/>
              </a:cxn>
              <a:cxn ang="0">
                <a:pos x="2541" y="76"/>
              </a:cxn>
              <a:cxn ang="0">
                <a:pos x="2426" y="191"/>
              </a:cxn>
              <a:cxn ang="0">
                <a:pos x="2374" y="191"/>
              </a:cxn>
              <a:cxn ang="0">
                <a:pos x="2314" y="251"/>
              </a:cxn>
              <a:cxn ang="0">
                <a:pos x="2314" y="303"/>
              </a:cxn>
              <a:cxn ang="0">
                <a:pos x="2244" y="373"/>
              </a:cxn>
              <a:cxn ang="0">
                <a:pos x="185" y="373"/>
              </a:cxn>
              <a:cxn ang="0">
                <a:pos x="0" y="188"/>
              </a:cxn>
            </a:cxnLst>
            <a:rect l="0" t="0" r="r" b="b"/>
            <a:pathLst>
              <a:path w="2541" h="374">
                <a:moveTo>
                  <a:pt x="0" y="188"/>
                </a:moveTo>
                <a:cubicBezTo>
                  <a:pt x="0" y="188"/>
                  <a:pt x="0" y="1"/>
                  <a:pt x="188" y="0"/>
                </a:cubicBezTo>
                <a:cubicBezTo>
                  <a:pt x="1364" y="0"/>
                  <a:pt x="2541" y="0"/>
                  <a:pt x="2541" y="0"/>
                </a:cubicBezTo>
                <a:lnTo>
                  <a:pt x="2541" y="76"/>
                </a:lnTo>
                <a:cubicBezTo>
                  <a:pt x="2541" y="76"/>
                  <a:pt x="2538" y="190"/>
                  <a:pt x="2426" y="191"/>
                </a:cubicBezTo>
                <a:cubicBezTo>
                  <a:pt x="2400" y="191"/>
                  <a:pt x="2374" y="191"/>
                  <a:pt x="2374" y="191"/>
                </a:cubicBezTo>
                <a:cubicBezTo>
                  <a:pt x="2311" y="195"/>
                  <a:pt x="2314" y="251"/>
                  <a:pt x="2314" y="251"/>
                </a:cubicBezTo>
                <a:cubicBezTo>
                  <a:pt x="2314" y="251"/>
                  <a:pt x="2314" y="277"/>
                  <a:pt x="2314" y="303"/>
                </a:cubicBezTo>
                <a:cubicBezTo>
                  <a:pt x="2314" y="367"/>
                  <a:pt x="2244" y="373"/>
                  <a:pt x="2244" y="373"/>
                </a:cubicBezTo>
                <a:cubicBezTo>
                  <a:pt x="2244" y="373"/>
                  <a:pt x="1214" y="373"/>
                  <a:pt x="185" y="373"/>
                </a:cubicBezTo>
                <a:cubicBezTo>
                  <a:pt x="2" y="374"/>
                  <a:pt x="0" y="188"/>
                  <a:pt x="0" y="188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840288" y="2316292"/>
            <a:ext cx="1446212" cy="255587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188" y="0"/>
              </a:cxn>
              <a:cxn ang="0">
                <a:pos x="2541" y="0"/>
              </a:cxn>
              <a:cxn ang="0">
                <a:pos x="2541" y="76"/>
              </a:cxn>
              <a:cxn ang="0">
                <a:pos x="2426" y="191"/>
              </a:cxn>
              <a:cxn ang="0">
                <a:pos x="2374" y="191"/>
              </a:cxn>
              <a:cxn ang="0">
                <a:pos x="2314" y="251"/>
              </a:cxn>
              <a:cxn ang="0">
                <a:pos x="2314" y="303"/>
              </a:cxn>
              <a:cxn ang="0">
                <a:pos x="2244" y="373"/>
              </a:cxn>
              <a:cxn ang="0">
                <a:pos x="185" y="373"/>
              </a:cxn>
              <a:cxn ang="0">
                <a:pos x="0" y="188"/>
              </a:cxn>
            </a:cxnLst>
            <a:rect l="0" t="0" r="r" b="b"/>
            <a:pathLst>
              <a:path w="2541" h="374">
                <a:moveTo>
                  <a:pt x="0" y="188"/>
                </a:moveTo>
                <a:cubicBezTo>
                  <a:pt x="0" y="188"/>
                  <a:pt x="0" y="1"/>
                  <a:pt x="188" y="0"/>
                </a:cubicBezTo>
                <a:cubicBezTo>
                  <a:pt x="1364" y="0"/>
                  <a:pt x="2541" y="0"/>
                  <a:pt x="2541" y="0"/>
                </a:cubicBezTo>
                <a:lnTo>
                  <a:pt x="2541" y="76"/>
                </a:lnTo>
                <a:cubicBezTo>
                  <a:pt x="2541" y="76"/>
                  <a:pt x="2538" y="190"/>
                  <a:pt x="2426" y="191"/>
                </a:cubicBezTo>
                <a:cubicBezTo>
                  <a:pt x="2400" y="191"/>
                  <a:pt x="2374" y="191"/>
                  <a:pt x="2374" y="191"/>
                </a:cubicBezTo>
                <a:cubicBezTo>
                  <a:pt x="2311" y="195"/>
                  <a:pt x="2314" y="251"/>
                  <a:pt x="2314" y="251"/>
                </a:cubicBezTo>
                <a:cubicBezTo>
                  <a:pt x="2314" y="251"/>
                  <a:pt x="2314" y="277"/>
                  <a:pt x="2314" y="303"/>
                </a:cubicBezTo>
                <a:cubicBezTo>
                  <a:pt x="2314" y="367"/>
                  <a:pt x="2244" y="373"/>
                  <a:pt x="2244" y="373"/>
                </a:cubicBezTo>
                <a:cubicBezTo>
                  <a:pt x="2244" y="373"/>
                  <a:pt x="1214" y="373"/>
                  <a:pt x="185" y="373"/>
                </a:cubicBezTo>
                <a:cubicBezTo>
                  <a:pt x="2" y="374"/>
                  <a:pt x="0" y="188"/>
                  <a:pt x="0" y="18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1B4D3"/>
              </a:gs>
            </a:gsLst>
            <a:lin ang="2700000" scaled="1"/>
          </a:gradFill>
          <a:ln w="12700" cap="flat" cmpd="sng">
            <a:solidFill>
              <a:srgbClr val="91B4D3">
                <a:alpha val="60001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078413" y="2308354"/>
            <a:ext cx="931862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200" b="1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사업장부분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971550" y="2748092"/>
            <a:ext cx="1130300" cy="319087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971550" y="3130679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971550" y="3514854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971550" y="3899029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971550" y="4281617"/>
            <a:ext cx="1130300" cy="319087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971550" y="4665792"/>
            <a:ext cx="1130300" cy="319087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971550" y="5049967"/>
            <a:ext cx="1130300" cy="319087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971550" y="5432554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971550" y="5816729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971550" y="6200904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graphicFrame>
        <p:nvGraphicFramePr>
          <p:cNvPr id="27" name="Group 25"/>
          <p:cNvGraphicFramePr>
            <a:graphicFrameLocks noGrp="1"/>
          </p:cNvGraphicFramePr>
          <p:nvPr/>
        </p:nvGraphicFramePr>
        <p:xfrm>
          <a:off x="971550" y="2711579"/>
          <a:ext cx="3382963" cy="3901259"/>
        </p:xfrm>
        <a:graphic>
          <a:graphicData uri="http://schemas.openxmlformats.org/drawingml/2006/table">
            <a:tbl>
              <a:tblPr/>
              <a:tblGrid>
                <a:gridCol w="1153913"/>
                <a:gridCol w="222905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업  체  명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파란농원</a:t>
                      </a: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사업자등록번호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201-91-82859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설립년월일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2010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년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04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월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20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일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E-mail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주소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박 영 준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홈페이지주소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ko-KR" sz="1100" b="1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http://jaewoo0630.blog.me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본사주소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경기 용인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모현면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매산리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188-7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전화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031-336-3490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Fax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031-336-3487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대표자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박 영 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14" descr="rrect03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96" y="1413831"/>
            <a:ext cx="3025775" cy="752475"/>
          </a:xfrm>
          <a:prstGeom prst="rect">
            <a:avLst/>
          </a:prstGeom>
          <a:noFill/>
        </p:spPr>
      </p:pic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540869" y="1623334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1-1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사업개요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792768" y="2794538"/>
            <a:ext cx="1130300" cy="319087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792768" y="3177125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4792768" y="3561300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4792768" y="3945475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4792768" y="4328063"/>
            <a:ext cx="1130300" cy="319087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4792768" y="4712238"/>
            <a:ext cx="1130300" cy="319087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4792768" y="5096413"/>
            <a:ext cx="1130300" cy="319087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4792768" y="5479000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4792768" y="5863175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792768" y="6247350"/>
            <a:ext cx="1130300" cy="319088"/>
          </a:xfrm>
          <a:prstGeom prst="rect">
            <a:avLst/>
          </a:prstGeom>
          <a:solidFill>
            <a:srgbClr val="E1E8F7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둥근헤드라인" pitchFamily="18" charset="-127"/>
              <a:ea typeface="휴먼둥근헤드라인" pitchFamily="18" charset="-127"/>
            </a:endParaRPr>
          </a:p>
        </p:txBody>
      </p:sp>
      <p:graphicFrame>
        <p:nvGraphicFramePr>
          <p:cNvPr id="65" name="Group 25"/>
          <p:cNvGraphicFramePr>
            <a:graphicFrameLocks noGrp="1"/>
          </p:cNvGraphicFramePr>
          <p:nvPr/>
        </p:nvGraphicFramePr>
        <p:xfrm>
          <a:off x="4792768" y="2758025"/>
          <a:ext cx="3397727" cy="3769725"/>
        </p:xfrm>
        <a:graphic>
          <a:graphicData uri="http://schemas.openxmlformats.org/drawingml/2006/table">
            <a:tbl>
              <a:tblPr/>
              <a:tblGrid>
                <a:gridCol w="1162050"/>
                <a:gridCol w="1227298"/>
                <a:gridCol w="1008379"/>
              </a:tblGrid>
              <a:tr h="39679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사업장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업종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도소매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종목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농산물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7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주요품목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깐도라지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7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깐더덕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7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깐우엉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7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공장규모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소유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장기임대차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7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공장부지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266</a:t>
                      </a:r>
                      <a:r>
                        <a:rPr lang="ko-KR" altLang="en-US" sz="1100" b="1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평</a:t>
                      </a:r>
                      <a:endParaRPr lang="ko-KR" altLang="en-US" sz="1100" b="1" dirty="0"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7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공장건물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148</a:t>
                      </a:r>
                      <a:r>
                        <a:rPr lang="ko-KR" altLang="en-US" sz="1100" b="1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평</a:t>
                      </a:r>
                      <a:endParaRPr lang="ko-KR" altLang="en-US" sz="1100" b="1" dirty="0"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7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작업장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130</a:t>
                      </a:r>
                      <a:r>
                        <a:rPr lang="ko-KR" altLang="en-US" sz="1100" b="1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평</a:t>
                      </a:r>
                      <a:endParaRPr lang="ko-KR" altLang="en-US" sz="1100" b="1" dirty="0"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7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둥근헤드라인" pitchFamily="18" charset="-127"/>
                          <a:ea typeface="휴먼둥근헤드라인" pitchFamily="18" charset="-127"/>
                        </a:rPr>
                        <a:t>저온냉장창고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100</a:t>
                      </a:r>
                      <a:r>
                        <a:rPr lang="ko-KR" altLang="en-US" sz="1100" b="1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평</a:t>
                      </a:r>
                      <a:endParaRPr lang="ko-KR" altLang="en-US" sz="1100" b="1" dirty="0"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8C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회사소개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8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2234150"/>
            <a:ext cx="719455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회사소개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275388" y="4896387"/>
            <a:ext cx="1857375" cy="328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업무내용</a:t>
            </a:r>
            <a:r>
              <a:rPr lang="en-US" altLang="ko-KR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과</a:t>
            </a:r>
            <a:r>
              <a:rPr lang="en-US" altLang="ko-KR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)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630613" y="2243675"/>
            <a:ext cx="1857375" cy="474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5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대표자</a:t>
            </a:r>
            <a:endParaRPr lang="ko-KR" altLang="en-US" sz="15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659188" y="3727987"/>
            <a:ext cx="1857375" cy="328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err="1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생산부</a:t>
            </a:r>
            <a:endParaRPr lang="ko-KR" altLang="en-US" sz="13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44575" y="3727987"/>
            <a:ext cx="1857375" cy="328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영업부</a:t>
            </a:r>
            <a:endParaRPr lang="ko-KR" altLang="en-US" sz="13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275388" y="3727987"/>
            <a:ext cx="1857375" cy="328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총무부</a:t>
            </a:r>
            <a:endParaRPr lang="ko-KR" altLang="en-US" sz="1300" b="1" dirty="0"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659188" y="4896387"/>
            <a:ext cx="1857375" cy="328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업무내용</a:t>
            </a:r>
            <a:r>
              <a:rPr lang="en-US" altLang="ko-KR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과</a:t>
            </a:r>
            <a:r>
              <a:rPr lang="en-US" altLang="ko-KR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)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44575" y="4896387"/>
            <a:ext cx="1857375" cy="328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업무내용</a:t>
            </a:r>
            <a:r>
              <a:rPr lang="en-US" altLang="ko-KR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과</a:t>
            </a:r>
            <a:r>
              <a:rPr lang="en-US" altLang="ko-KR" sz="1300" b="1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)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1427163" y="6294975"/>
            <a:ext cx="10731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1400" b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인원 </a:t>
            </a:r>
            <a:r>
              <a:rPr lang="en-US" altLang="ko-KR" sz="1400" b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: ○</a:t>
            </a:r>
            <a:r>
              <a:rPr lang="ko-KR" altLang="en-US" sz="1400" b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명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049713" y="6294975"/>
            <a:ext cx="10731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1400" b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인원 </a:t>
            </a:r>
            <a:r>
              <a:rPr lang="en-US" altLang="ko-KR" sz="1400" b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: ○</a:t>
            </a:r>
            <a:r>
              <a:rPr lang="ko-KR" altLang="en-US" sz="1400" b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명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675438" y="6294975"/>
            <a:ext cx="10731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1400" b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인원 </a:t>
            </a:r>
            <a:r>
              <a:rPr lang="en-US" altLang="ko-KR" sz="1400" b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: ○</a:t>
            </a:r>
            <a:r>
              <a:rPr lang="ko-KR" altLang="en-US" sz="1400" b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명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353050" y="2913600"/>
            <a:ext cx="1843088" cy="4079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이사</a:t>
            </a:r>
            <a:endParaRPr lang="ko-KR" altLang="en-US" sz="1400" b="1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8" name="Rectangle 63"/>
          <p:cNvSpPr>
            <a:spLocks noChangeArrowheads="1"/>
          </p:cNvSpPr>
          <p:nvPr/>
        </p:nvSpPr>
        <p:spPr bwMode="auto">
          <a:xfrm>
            <a:off x="3659188" y="5406839"/>
            <a:ext cx="1857375" cy="328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latin typeface="HY중고딕" pitchFamily="18" charset="-127"/>
                <a:ea typeface="HY중고딕" pitchFamily="18" charset="-127"/>
              </a:rPr>
              <a:t>직납상품</a:t>
            </a:r>
            <a:endParaRPr lang="en-US" altLang="ko-KR" sz="1300" b="1" dirty="0" smtClean="0">
              <a:latin typeface="HY중고딕" pitchFamily="18" charset="-127"/>
              <a:ea typeface="HY중고딕" pitchFamily="18" charset="-127"/>
            </a:endParaRPr>
          </a:p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latin typeface="HY중고딕" pitchFamily="18" charset="-127"/>
                <a:ea typeface="HY중고딕" pitchFamily="18" charset="-127"/>
              </a:rPr>
              <a:t>특정상품</a:t>
            </a:r>
            <a:endParaRPr lang="ko-KR" altLang="en-US" sz="1300" b="1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1044575" y="5478866"/>
            <a:ext cx="1857375" cy="328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err="1" smtClean="0">
                <a:latin typeface="HY중고딕" pitchFamily="18" charset="-127"/>
                <a:ea typeface="HY중고딕" pitchFamily="18" charset="-127"/>
              </a:rPr>
              <a:t>특판영업</a:t>
            </a:r>
            <a:endParaRPr lang="en-US" altLang="ko-KR" sz="1300" b="1" dirty="0" smtClean="0">
              <a:latin typeface="HY중고딕" pitchFamily="18" charset="-127"/>
              <a:ea typeface="HY중고딕" pitchFamily="18" charset="-127"/>
            </a:endParaRPr>
          </a:p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latin typeface="HY중고딕" pitchFamily="18" charset="-127"/>
                <a:ea typeface="HY중고딕" pitchFamily="18" charset="-127"/>
              </a:rPr>
              <a:t>직영영업</a:t>
            </a:r>
            <a:endParaRPr lang="en-US" altLang="ko-KR" sz="1300" b="1" dirty="0" smtClean="0">
              <a:latin typeface="HY중고딕" pitchFamily="18" charset="-127"/>
              <a:ea typeface="HY중고딕" pitchFamily="18" charset="-127"/>
            </a:endParaRPr>
          </a:p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latin typeface="HY중고딕" pitchFamily="18" charset="-127"/>
                <a:ea typeface="HY중고딕" pitchFamily="18" charset="-127"/>
              </a:rPr>
              <a:t>기타영업</a:t>
            </a:r>
            <a:endParaRPr lang="ko-KR" altLang="en-US" sz="1300" b="1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30" name="Rectangle 65"/>
          <p:cNvSpPr>
            <a:spLocks noChangeArrowheads="1"/>
          </p:cNvSpPr>
          <p:nvPr/>
        </p:nvSpPr>
        <p:spPr bwMode="auto">
          <a:xfrm>
            <a:off x="6275388" y="5766974"/>
            <a:ext cx="1857375" cy="328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latin typeface="HY중고딕" pitchFamily="18" charset="-127"/>
                <a:ea typeface="HY중고딕" pitchFamily="18" charset="-127"/>
              </a:rPr>
              <a:t>산지구매</a:t>
            </a:r>
            <a:endParaRPr lang="en-US" altLang="ko-KR" sz="1300" b="1" dirty="0" smtClean="0">
              <a:latin typeface="HY중고딕" pitchFamily="18" charset="-127"/>
              <a:ea typeface="HY중고딕" pitchFamily="18" charset="-127"/>
            </a:endParaRPr>
          </a:p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latin typeface="HY중고딕" pitchFamily="18" charset="-127"/>
                <a:ea typeface="HY중고딕" pitchFamily="18" charset="-127"/>
              </a:rPr>
              <a:t>시장구매</a:t>
            </a:r>
            <a:endParaRPr lang="en-US" altLang="ko-KR" sz="1300" b="1" dirty="0" smtClean="0">
              <a:latin typeface="HY중고딕" pitchFamily="18" charset="-127"/>
              <a:ea typeface="HY중고딕" pitchFamily="18" charset="-127"/>
            </a:endParaRPr>
          </a:p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latin typeface="HY중고딕" pitchFamily="18" charset="-127"/>
                <a:ea typeface="HY중고딕" pitchFamily="18" charset="-127"/>
              </a:rPr>
              <a:t>경리</a:t>
            </a:r>
            <a:endParaRPr lang="en-US" altLang="ko-KR" sz="1300" b="1" dirty="0" smtClean="0">
              <a:latin typeface="HY중고딕" pitchFamily="18" charset="-127"/>
              <a:ea typeface="HY중고딕" pitchFamily="18" charset="-127"/>
            </a:endParaRPr>
          </a:p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r>
              <a:rPr lang="ko-KR" altLang="en-US" sz="1300" b="1" dirty="0" smtClean="0">
                <a:latin typeface="HY중고딕" pitchFamily="18" charset="-127"/>
                <a:ea typeface="HY중고딕" pitchFamily="18" charset="-127"/>
              </a:rPr>
              <a:t>유통납품</a:t>
            </a:r>
            <a:endParaRPr lang="en-US" altLang="ko-KR" sz="1300" b="1" dirty="0" smtClean="0">
              <a:latin typeface="HY중고딕" pitchFamily="18" charset="-127"/>
              <a:ea typeface="HY중고딕" pitchFamily="18" charset="-127"/>
            </a:endParaRPr>
          </a:p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endParaRPr lang="en-US" altLang="ko-KR" sz="1300" b="1" dirty="0" smtClean="0">
              <a:latin typeface="HY중고딕" pitchFamily="18" charset="-127"/>
              <a:ea typeface="HY중고딕" pitchFamily="18" charset="-127"/>
            </a:endParaRPr>
          </a:p>
          <a:p>
            <a:pPr algn="ctr">
              <a:buClr>
                <a:schemeClr val="hlink"/>
              </a:buClr>
              <a:buFont typeface="굴림체" pitchFamily="49" charset="-127"/>
              <a:buNone/>
            </a:pPr>
            <a:endParaRPr lang="ko-KR" altLang="en-US" sz="1300" b="1" dirty="0"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31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50" y="2267487"/>
            <a:ext cx="18161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0" y="2912012"/>
            <a:ext cx="18161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863" y="3751800"/>
            <a:ext cx="17922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863" y="4902737"/>
            <a:ext cx="17922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013" y="3751800"/>
            <a:ext cx="17922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013" y="4902737"/>
            <a:ext cx="17922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863" y="3751800"/>
            <a:ext cx="17922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863" y="4902737"/>
            <a:ext cx="17922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4" descr="rrect03-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896" y="1413831"/>
            <a:ext cx="3025775" cy="752475"/>
          </a:xfrm>
          <a:prstGeom prst="rect">
            <a:avLst/>
          </a:prstGeom>
          <a:noFill/>
        </p:spPr>
      </p:pic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540869" y="1623334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1-2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조직도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219564" y="4367679"/>
            <a:ext cx="8748464" cy="28083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9999">
                <a:schemeClr val="bg1">
                  <a:lumMod val="75000"/>
                </a:schemeClr>
              </a:gs>
              <a:gs pos="7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299991" lon="0" rev="0"/>
            </a:camera>
            <a:lightRig rig="balanced" dir="t"/>
          </a:scene3d>
          <a:sp3d extrusionH="19050" prstMaterial="translucentPowder">
            <a:bevelT w="254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7" name="Picture 14" descr="rrect03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96" y="1413831"/>
            <a:ext cx="3025775" cy="752475"/>
          </a:xfrm>
          <a:prstGeom prst="rect">
            <a:avLst/>
          </a:prstGeom>
          <a:noFill/>
        </p:spPr>
      </p:pic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540869" y="1623334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-1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사업장 현황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99" name="그룹 49"/>
          <p:cNvGrpSpPr>
            <a:grpSpLocks/>
          </p:cNvGrpSpPr>
          <p:nvPr/>
        </p:nvGrpSpPr>
        <p:grpSpPr bwMode="auto">
          <a:xfrm>
            <a:off x="540869" y="2062075"/>
            <a:ext cx="8427159" cy="4249592"/>
            <a:chOff x="539553" y="1556791"/>
            <a:chExt cx="7992886" cy="3600401"/>
          </a:xfrm>
        </p:grpSpPr>
        <p:sp>
          <p:nvSpPr>
            <p:cNvPr id="100" name="자유형 99"/>
            <p:cNvSpPr/>
            <p:nvPr/>
          </p:nvSpPr>
          <p:spPr>
            <a:xfrm rot="16200000">
              <a:off x="-736461" y="2832805"/>
              <a:ext cx="3600400" cy="10483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3">
                    <a:lumMod val="9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1" name="자유형 100"/>
            <p:cNvSpPr/>
            <p:nvPr/>
          </p:nvSpPr>
          <p:spPr>
            <a:xfrm rot="5400000" flipH="1">
              <a:off x="3492063" y="116816"/>
              <a:ext cx="3600400" cy="64803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3">
                    <a:lumMod val="9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102" name="그룹 33"/>
            <p:cNvGrpSpPr>
              <a:grpSpLocks/>
            </p:cNvGrpSpPr>
            <p:nvPr/>
          </p:nvGrpSpPr>
          <p:grpSpPr bwMode="auto">
            <a:xfrm>
              <a:off x="1619934" y="1772816"/>
              <a:ext cx="1673488" cy="3009329"/>
              <a:chOff x="1314336" y="1778384"/>
              <a:chExt cx="1673488" cy="3306800"/>
            </a:xfrm>
          </p:grpSpPr>
          <p:sp>
            <p:nvSpPr>
              <p:cNvPr id="103" name="타원 102"/>
              <p:cNvSpPr/>
              <p:nvPr/>
            </p:nvSpPr>
            <p:spPr>
              <a:xfrm>
                <a:off x="2519160" y="4736632"/>
                <a:ext cx="468664" cy="348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7999990" lon="0" rev="0"/>
                </a:camera>
                <a:lightRig rig="threePt" dir="t"/>
              </a:scene3d>
              <a:sp3d extrusionH="25400" prstMaterial="matte">
                <a:bevelT w="38100" h="38100" prst="riblet"/>
                <a:bevelB w="0" h="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1314336" y="1778384"/>
                <a:ext cx="432153" cy="3429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39999">
                    <a:schemeClr val="bg1">
                      <a:lumMod val="75000"/>
                    </a:schemeClr>
                  </a:gs>
                  <a:gs pos="7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  <a:scene3d>
                <a:camera prst="orthographicFront">
                  <a:rot lat="17400000" lon="0" rev="0"/>
                </a:camera>
                <a:lightRig rig="twoPt" dir="t"/>
              </a:scene3d>
              <a:sp3d extrusionH="2794000" prstMaterial="powder">
                <a:bevelT/>
                <a:bevelB w="0" h="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5" name="직사각형 104"/>
          <p:cNvSpPr/>
          <p:nvPr/>
        </p:nvSpPr>
        <p:spPr>
          <a:xfrm>
            <a:off x="2701679" y="2854371"/>
            <a:ext cx="6194322" cy="324121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06" name="직선 연결선 105"/>
          <p:cNvCxnSpPr/>
          <p:nvPr/>
        </p:nvCxnSpPr>
        <p:spPr>
          <a:xfrm flipV="1">
            <a:off x="610980" y="3358560"/>
            <a:ext cx="1442456" cy="9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7" name="TextBox 82"/>
          <p:cNvSpPr txBox="1">
            <a:spLocks noChangeArrowheads="1"/>
          </p:cNvSpPr>
          <p:nvPr/>
        </p:nvSpPr>
        <p:spPr bwMode="auto">
          <a:xfrm>
            <a:off x="394318" y="2908643"/>
            <a:ext cx="1443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전면</a:t>
            </a:r>
            <a:endParaRPr lang="ko-KR" altLang="en-US" sz="24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74587952" descr="EMB000004b4bc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706" y="2926400"/>
            <a:ext cx="6050268" cy="3097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19564" y="4367679"/>
            <a:ext cx="8748464" cy="28083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9999">
                <a:schemeClr val="bg1">
                  <a:lumMod val="75000"/>
                </a:schemeClr>
              </a:gs>
              <a:gs pos="7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299991" lon="0" rev="0"/>
            </a:camera>
            <a:lightRig rig="balanced" dir="t"/>
          </a:scene3d>
          <a:sp3d extrusionH="19050" prstMaterial="translucentPowder">
            <a:bevelT w="254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" name="Picture 14" descr="rrect03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96" y="1413831"/>
            <a:ext cx="3025775" cy="752475"/>
          </a:xfrm>
          <a:prstGeom prst="rect">
            <a:avLst/>
          </a:prstGeom>
          <a:noFill/>
        </p:spPr>
      </p:pic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540869" y="1623334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-1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사업장 현황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8" name="그룹 49"/>
          <p:cNvGrpSpPr>
            <a:grpSpLocks/>
          </p:cNvGrpSpPr>
          <p:nvPr/>
        </p:nvGrpSpPr>
        <p:grpSpPr bwMode="auto">
          <a:xfrm>
            <a:off x="540869" y="2062075"/>
            <a:ext cx="8427159" cy="4249592"/>
            <a:chOff x="539553" y="1556791"/>
            <a:chExt cx="7992886" cy="3600401"/>
          </a:xfrm>
        </p:grpSpPr>
        <p:sp>
          <p:nvSpPr>
            <p:cNvPr id="29" name="자유형 28"/>
            <p:cNvSpPr/>
            <p:nvPr/>
          </p:nvSpPr>
          <p:spPr>
            <a:xfrm rot="16200000">
              <a:off x="-736461" y="2832805"/>
              <a:ext cx="3600400" cy="10483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3">
                    <a:lumMod val="9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 rot="5400000" flipH="1">
              <a:off x="3492063" y="116816"/>
              <a:ext cx="3600400" cy="64803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3">
                    <a:lumMod val="9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31" name="그룹 33"/>
            <p:cNvGrpSpPr>
              <a:grpSpLocks/>
            </p:cNvGrpSpPr>
            <p:nvPr/>
          </p:nvGrpSpPr>
          <p:grpSpPr bwMode="auto">
            <a:xfrm>
              <a:off x="1619934" y="1772816"/>
              <a:ext cx="1673488" cy="3009329"/>
              <a:chOff x="1314336" y="1778384"/>
              <a:chExt cx="1673488" cy="3306800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2519160" y="4736632"/>
                <a:ext cx="468664" cy="348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7999990" lon="0" rev="0"/>
                </a:camera>
                <a:lightRig rig="threePt" dir="t"/>
              </a:scene3d>
              <a:sp3d extrusionH="25400" prstMaterial="matte">
                <a:bevelT w="38100" h="38100" prst="riblet"/>
                <a:bevelB w="0" h="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1314336" y="1778384"/>
                <a:ext cx="432153" cy="3429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39999">
                    <a:schemeClr val="bg1">
                      <a:lumMod val="75000"/>
                    </a:schemeClr>
                  </a:gs>
                  <a:gs pos="7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  <a:scene3d>
                <a:camera prst="orthographicFront">
                  <a:rot lat="17400000" lon="0" rev="0"/>
                </a:camera>
                <a:lightRig rig="twoPt" dir="t"/>
              </a:scene3d>
              <a:sp3d extrusionH="2794000" prstMaterial="powder">
                <a:bevelT/>
                <a:bevelB w="0" h="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2701679" y="2854371"/>
            <a:ext cx="6194322" cy="324121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610980" y="3358560"/>
            <a:ext cx="1442456" cy="9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82"/>
          <p:cNvSpPr txBox="1">
            <a:spLocks noChangeArrowheads="1"/>
          </p:cNvSpPr>
          <p:nvPr/>
        </p:nvSpPr>
        <p:spPr bwMode="auto">
          <a:xfrm>
            <a:off x="394318" y="2908643"/>
            <a:ext cx="1443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냉장</a:t>
            </a:r>
            <a:endParaRPr lang="ko-KR" altLang="en-US" sz="24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7219" name="_x74890648" descr="EMB000004b4bc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706" y="2926398"/>
            <a:ext cx="6119813" cy="33132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Picture 14" descr="rrect03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96" y="1413831"/>
            <a:ext cx="3025775" cy="752475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40869" y="1623334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-1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사업장 현황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19564" y="4367679"/>
            <a:ext cx="8748464" cy="28083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9999">
                <a:schemeClr val="bg1">
                  <a:lumMod val="75000"/>
                </a:schemeClr>
              </a:gs>
              <a:gs pos="7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299991" lon="0" rev="0"/>
            </a:camera>
            <a:lightRig rig="balanced" dir="t"/>
          </a:scene3d>
          <a:sp3d extrusionH="19050" prstMaterial="translucentPowder">
            <a:bevelT w="254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3" name="그룹 49"/>
          <p:cNvGrpSpPr>
            <a:grpSpLocks/>
          </p:cNvGrpSpPr>
          <p:nvPr/>
        </p:nvGrpSpPr>
        <p:grpSpPr bwMode="auto">
          <a:xfrm>
            <a:off x="540869" y="2062075"/>
            <a:ext cx="8427159" cy="4249592"/>
            <a:chOff x="539553" y="1556791"/>
            <a:chExt cx="7992886" cy="3600401"/>
          </a:xfrm>
        </p:grpSpPr>
        <p:sp>
          <p:nvSpPr>
            <p:cNvPr id="14" name="자유형 13"/>
            <p:cNvSpPr/>
            <p:nvPr/>
          </p:nvSpPr>
          <p:spPr>
            <a:xfrm rot="16200000">
              <a:off x="-736461" y="2832805"/>
              <a:ext cx="3600400" cy="10483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3">
                    <a:lumMod val="9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" name="자유형 14"/>
            <p:cNvSpPr/>
            <p:nvPr/>
          </p:nvSpPr>
          <p:spPr>
            <a:xfrm rot="5400000" flipH="1">
              <a:off x="3492063" y="116816"/>
              <a:ext cx="3600400" cy="64803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3">
                    <a:lumMod val="9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16" name="그룹 33"/>
            <p:cNvGrpSpPr>
              <a:grpSpLocks/>
            </p:cNvGrpSpPr>
            <p:nvPr/>
          </p:nvGrpSpPr>
          <p:grpSpPr bwMode="auto">
            <a:xfrm>
              <a:off x="1619934" y="1772816"/>
              <a:ext cx="1673488" cy="3009329"/>
              <a:chOff x="1314336" y="1778384"/>
              <a:chExt cx="1673488" cy="3306800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2519160" y="4736632"/>
                <a:ext cx="468664" cy="348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7999990" lon="0" rev="0"/>
                </a:camera>
                <a:lightRig rig="threePt" dir="t"/>
              </a:scene3d>
              <a:sp3d extrusionH="25400" prstMaterial="matte">
                <a:bevelT w="38100" h="38100" prst="riblet"/>
                <a:bevelB w="0" h="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1314336" y="1778384"/>
                <a:ext cx="432153" cy="3429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39999">
                    <a:schemeClr val="bg1">
                      <a:lumMod val="75000"/>
                    </a:schemeClr>
                  </a:gs>
                  <a:gs pos="7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  <a:scene3d>
                <a:camera prst="orthographicFront">
                  <a:rot lat="17400000" lon="0" rev="0"/>
                </a:camera>
                <a:lightRig rig="twoPt" dir="t"/>
              </a:scene3d>
              <a:sp3d extrusionH="2794000" prstMaterial="powder">
                <a:bevelT/>
                <a:bevelB w="0" h="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직사각형 18"/>
          <p:cNvSpPr/>
          <p:nvPr/>
        </p:nvSpPr>
        <p:spPr>
          <a:xfrm>
            <a:off x="2701679" y="2854371"/>
            <a:ext cx="6194322" cy="324121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610980" y="3358560"/>
            <a:ext cx="1442456" cy="9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extBox 82"/>
          <p:cNvSpPr txBox="1">
            <a:spLocks noChangeArrowheads="1"/>
          </p:cNvSpPr>
          <p:nvPr/>
        </p:nvSpPr>
        <p:spPr bwMode="auto">
          <a:xfrm>
            <a:off x="394318" y="2908643"/>
            <a:ext cx="1443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냉각</a:t>
            </a:r>
            <a:endParaRPr lang="ko-KR" altLang="en-US" sz="24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5173" name="_x74876808" descr="EMB000004b4bc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734" y="2926398"/>
            <a:ext cx="6050268" cy="3169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4"/>
          <p:cNvSpPr/>
          <p:nvPr/>
        </p:nvSpPr>
        <p:spPr>
          <a:xfrm rot="304774">
            <a:off x="442197" y="514921"/>
            <a:ext cx="2372494" cy="806447"/>
          </a:xfrm>
          <a:custGeom>
            <a:avLst/>
            <a:gdLst/>
            <a:ahLst/>
            <a:cxnLst/>
            <a:rect l="l" t="t" r="r" b="b"/>
            <a:pathLst>
              <a:path w="2376264" h="735368">
                <a:moveTo>
                  <a:pt x="152403" y="0"/>
                </a:moveTo>
                <a:lnTo>
                  <a:pt x="2223861" y="0"/>
                </a:lnTo>
                <a:cubicBezTo>
                  <a:pt x="2308031" y="0"/>
                  <a:pt x="2376264" y="68233"/>
                  <a:pt x="2376264" y="152403"/>
                </a:cubicBezTo>
                <a:lnTo>
                  <a:pt x="2376264" y="524145"/>
                </a:lnTo>
                <a:lnTo>
                  <a:pt x="0" y="735368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2312" y="621534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u="sng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제품개요</a:t>
            </a:r>
            <a:endParaRPr lang="ko-KR" altLang="en-US" sz="2400" b="1" u="sng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3"/>
          <p:cNvSpPr/>
          <p:nvPr/>
        </p:nvSpPr>
        <p:spPr>
          <a:xfrm>
            <a:off x="0" y="1088740"/>
            <a:ext cx="9144000" cy="252028"/>
          </a:xfrm>
          <a:prstGeom prst="rect">
            <a:avLst/>
          </a:prstGeom>
          <a:solidFill>
            <a:srgbClr val="008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19564" y="4367679"/>
            <a:ext cx="8748464" cy="28083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9999">
                <a:schemeClr val="bg1">
                  <a:lumMod val="75000"/>
                </a:schemeClr>
              </a:gs>
              <a:gs pos="7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299991" lon="0" rev="0"/>
            </a:camera>
            <a:lightRig rig="balanced" dir="t"/>
          </a:scene3d>
          <a:sp3d extrusionH="19050" prstMaterial="translucentPowder">
            <a:bevelT w="254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" name="Picture 14" descr="rrect03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96" y="1413831"/>
            <a:ext cx="3025775" cy="752475"/>
          </a:xfrm>
          <a:prstGeom prst="rect">
            <a:avLst/>
          </a:prstGeom>
          <a:noFill/>
        </p:spPr>
      </p:pic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40869" y="1623334"/>
            <a:ext cx="2808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-1 </a:t>
            </a:r>
            <a:r>
              <a:rPr kumimoji="0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사업장 현황</a:t>
            </a:r>
            <a:endParaRPr kumimoji="0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6" name="그룹 49"/>
          <p:cNvGrpSpPr>
            <a:grpSpLocks/>
          </p:cNvGrpSpPr>
          <p:nvPr/>
        </p:nvGrpSpPr>
        <p:grpSpPr bwMode="auto">
          <a:xfrm>
            <a:off x="540869" y="2062075"/>
            <a:ext cx="8427159" cy="4249592"/>
            <a:chOff x="539553" y="1556791"/>
            <a:chExt cx="7992886" cy="3600401"/>
          </a:xfrm>
        </p:grpSpPr>
        <p:sp>
          <p:nvSpPr>
            <p:cNvPr id="27" name="자유형 26"/>
            <p:cNvSpPr/>
            <p:nvPr/>
          </p:nvSpPr>
          <p:spPr>
            <a:xfrm rot="16200000">
              <a:off x="-736461" y="2832805"/>
              <a:ext cx="3600400" cy="10483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3">
                    <a:lumMod val="9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자유형 27"/>
            <p:cNvSpPr/>
            <p:nvPr/>
          </p:nvSpPr>
          <p:spPr>
            <a:xfrm rot="5400000" flipH="1">
              <a:off x="3492063" y="116816"/>
              <a:ext cx="3600400" cy="64803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3">
                    <a:lumMod val="9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29" name="그룹 33"/>
            <p:cNvGrpSpPr>
              <a:grpSpLocks/>
            </p:cNvGrpSpPr>
            <p:nvPr/>
          </p:nvGrpSpPr>
          <p:grpSpPr bwMode="auto">
            <a:xfrm>
              <a:off x="1619934" y="1772816"/>
              <a:ext cx="1673488" cy="3009329"/>
              <a:chOff x="1314336" y="1778384"/>
              <a:chExt cx="1673488" cy="3306800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2519160" y="4736632"/>
                <a:ext cx="468664" cy="348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7999990" lon="0" rev="0"/>
                </a:camera>
                <a:lightRig rig="threePt" dir="t"/>
              </a:scene3d>
              <a:sp3d extrusionH="25400" prstMaterial="matte">
                <a:bevelT w="38100" h="38100" prst="riblet"/>
                <a:bevelB w="0" h="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1314336" y="1778384"/>
                <a:ext cx="432153" cy="3429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39999">
                    <a:schemeClr val="bg1">
                      <a:lumMod val="75000"/>
                    </a:schemeClr>
                  </a:gs>
                  <a:gs pos="7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  <a:scene3d>
                <a:camera prst="orthographicFront">
                  <a:rot lat="17400000" lon="0" rev="0"/>
                </a:camera>
                <a:lightRig rig="twoPt" dir="t"/>
              </a:scene3d>
              <a:sp3d extrusionH="2794000" prstMaterial="powder">
                <a:bevelT/>
                <a:bevelB w="0" h="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2" name="직사각형 31"/>
          <p:cNvSpPr/>
          <p:nvPr/>
        </p:nvSpPr>
        <p:spPr>
          <a:xfrm>
            <a:off x="2701679" y="2854371"/>
            <a:ext cx="6194322" cy="324121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 flipV="1">
            <a:off x="610980" y="3358560"/>
            <a:ext cx="1442456" cy="9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TextBox 82"/>
          <p:cNvSpPr txBox="1">
            <a:spLocks noChangeArrowheads="1"/>
          </p:cNvSpPr>
          <p:nvPr/>
        </p:nvSpPr>
        <p:spPr bwMode="auto">
          <a:xfrm>
            <a:off x="394318" y="2908643"/>
            <a:ext cx="1443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원물보존</a:t>
            </a:r>
            <a:endParaRPr lang="ko-KR" altLang="en-US" sz="24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4145" name="_x74593480" descr="EMB000004b4bc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706" y="2926398"/>
            <a:ext cx="6119813" cy="3169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009999"/>
      </a:hlink>
      <a:folHlink>
        <a:srgbClr val="99CC0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009999"/>
      </a:hlink>
      <a:folHlink>
        <a:srgbClr val="99CC0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009999"/>
      </a:hlink>
      <a:folHlink>
        <a:srgbClr val="99CC0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009999"/>
      </a:hlink>
      <a:folHlink>
        <a:srgbClr val="99CC0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5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009999"/>
      </a:hlink>
      <a:folHlink>
        <a:srgbClr val="99CC0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009999"/>
      </a:hlink>
      <a:folHlink>
        <a:srgbClr val="99CC0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009999"/>
      </a:hlink>
      <a:folHlink>
        <a:srgbClr val="99CC0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009999"/>
      </a:hlink>
      <a:folHlink>
        <a:srgbClr val="99CC0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579</Words>
  <Application>Microsoft Office PowerPoint</Application>
  <PresentationFormat>사용자 지정</PresentationFormat>
  <Paragraphs>224</Paragraphs>
  <Slides>17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/>
      <vt:lpstr/>
      <vt:lpstr/>
      <vt:lpstr/>
      <vt:lpstr/>
      <vt:lpstr/>
      <vt:lpstr/>
      <vt:lpstr/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Customer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Windows 사용자</cp:lastModifiedBy>
  <cp:revision>44</cp:revision>
  <dcterms:created xsi:type="dcterms:W3CDTF">2008-12-11T15:20:24Z</dcterms:created>
  <dcterms:modified xsi:type="dcterms:W3CDTF">2014-07-18T13:39:24Z</dcterms:modified>
</cp:coreProperties>
</file>